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notesMasterIdLst>
    <p:notesMasterId r:id="rId24"/>
  </p:notesMasterIdLst>
  <p:sldIdLst>
    <p:sldId id="258" r:id="rId3"/>
    <p:sldId id="274" r:id="rId4"/>
    <p:sldId id="276" r:id="rId5"/>
    <p:sldId id="256" r:id="rId6"/>
    <p:sldId id="275" r:id="rId7"/>
    <p:sldId id="277" r:id="rId8"/>
    <p:sldId id="261" r:id="rId9"/>
    <p:sldId id="262" r:id="rId10"/>
    <p:sldId id="263" r:id="rId11"/>
    <p:sldId id="264" r:id="rId12"/>
    <p:sldId id="265" r:id="rId13"/>
    <p:sldId id="278" r:id="rId14"/>
    <p:sldId id="279" r:id="rId15"/>
    <p:sldId id="268" r:id="rId16"/>
    <p:sldId id="269" r:id="rId17"/>
    <p:sldId id="270" r:id="rId18"/>
    <p:sldId id="271" r:id="rId19"/>
    <p:sldId id="281" r:id="rId20"/>
    <p:sldId id="283" r:id="rId21"/>
    <p:sldId id="282" r:id="rId22"/>
    <p:sldId id="28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1" autoAdjust="0"/>
    <p:restoredTop sz="85696" autoAdjust="0"/>
  </p:normalViewPr>
  <p:slideViewPr>
    <p:cSldViewPr snapToGrid="0">
      <p:cViewPr varScale="1">
        <p:scale>
          <a:sx n="62" d="100"/>
          <a:sy n="62" d="100"/>
        </p:scale>
        <p:origin x="85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i Eastman" userId="5900590dd4311043" providerId="LiveId" clId="{15ED6387-DF34-4743-9290-6EBD8C205962}"/>
    <pc:docChg chg="custSel delSld modSld">
      <pc:chgData name="Lori Eastman" userId="5900590dd4311043" providerId="LiveId" clId="{15ED6387-DF34-4743-9290-6EBD8C205962}" dt="2020-04-20T04:32:13.136" v="101" actId="1076"/>
      <pc:docMkLst>
        <pc:docMk/>
      </pc:docMkLst>
      <pc:sldChg chg="del">
        <pc:chgData name="Lori Eastman" userId="5900590dd4311043" providerId="LiveId" clId="{15ED6387-DF34-4743-9290-6EBD8C205962}" dt="2020-04-20T04:30:46.556" v="0" actId="2696"/>
        <pc:sldMkLst>
          <pc:docMk/>
          <pc:sldMk cId="3926839075" sldId="267"/>
        </pc:sldMkLst>
      </pc:sldChg>
      <pc:sldChg chg="modSp mod">
        <pc:chgData name="Lori Eastman" userId="5900590dd4311043" providerId="LiveId" clId="{15ED6387-DF34-4743-9290-6EBD8C205962}" dt="2020-04-20T04:32:13.136" v="101" actId="1076"/>
        <pc:sldMkLst>
          <pc:docMk/>
          <pc:sldMk cId="1297662796" sldId="268"/>
        </pc:sldMkLst>
        <pc:spChg chg="mod">
          <ac:chgData name="Lori Eastman" userId="5900590dd4311043" providerId="LiveId" clId="{15ED6387-DF34-4743-9290-6EBD8C205962}" dt="2020-04-20T04:32:13.136" v="101" actId="1076"/>
          <ac:spMkLst>
            <pc:docMk/>
            <pc:sldMk cId="1297662796" sldId="268"/>
            <ac:spMk id="29" creationId="{00000000-0000-0000-0000-00000000000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CAF80A-649C-49C6-ADA4-E11E4B44562B}"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E8C1C70-A992-48CC-AA4A-4628D0C5E8B0}">
      <dgm:prSet custT="1"/>
      <dgm:spPr/>
      <dgm:t>
        <a:bodyPr/>
        <a:lstStyle/>
        <a:p>
          <a:r>
            <a:rPr lang="en-US" sz="2000" dirty="0">
              <a:latin typeface="Arial" panose="020B0604020202020204" pitchFamily="34" charset="0"/>
              <a:cs typeface="Arial" panose="020B0604020202020204" pitchFamily="34" charset="0"/>
            </a:rPr>
            <a:t>As Family Promise Volunteers all we do we do in love and with respect and compassion. </a:t>
          </a:r>
        </a:p>
      </dgm:t>
    </dgm:pt>
    <dgm:pt modelId="{41871EDF-FA93-4485-BB81-D1DCDE3E75B5}" type="parTrans" cxnId="{C247657E-C19A-4323-834B-A15A74DFA9E2}">
      <dgm:prSet/>
      <dgm:spPr/>
      <dgm:t>
        <a:bodyPr/>
        <a:lstStyle/>
        <a:p>
          <a:endParaRPr lang="en-US"/>
        </a:p>
      </dgm:t>
    </dgm:pt>
    <dgm:pt modelId="{C36D5903-C6A3-4AD6-809A-63FA43FB391F}" type="sibTrans" cxnId="{C247657E-C19A-4323-834B-A15A74DFA9E2}">
      <dgm:prSet/>
      <dgm:spPr/>
      <dgm:t>
        <a:bodyPr/>
        <a:lstStyle/>
        <a:p>
          <a:endParaRPr lang="en-US"/>
        </a:p>
      </dgm:t>
    </dgm:pt>
    <dgm:pt modelId="{E6018F20-F5B0-4B5E-A9F7-32461E844141}">
      <dgm:prSet/>
      <dgm:spPr/>
      <dgm:t>
        <a:bodyPr/>
        <a:lstStyle/>
        <a:p>
          <a:r>
            <a:rPr lang="en-US" dirty="0">
              <a:latin typeface="Arial" panose="020B0604020202020204" pitchFamily="34" charset="0"/>
              <a:cs typeface="Arial" panose="020B0604020202020204" pitchFamily="34" charset="0"/>
            </a:rPr>
            <a:t>Keep in mind cultural influences and avoid allowing personal beliefs or biases to influence decision making.</a:t>
          </a:r>
        </a:p>
      </dgm:t>
    </dgm:pt>
    <dgm:pt modelId="{8DC38A5A-C2D9-4EE2-B426-F0AC2B1A87C5}" type="parTrans" cxnId="{6B0D3CF3-248B-4E73-BE1E-EDAADEEEC2B7}">
      <dgm:prSet/>
      <dgm:spPr/>
      <dgm:t>
        <a:bodyPr/>
        <a:lstStyle/>
        <a:p>
          <a:endParaRPr lang="en-US"/>
        </a:p>
      </dgm:t>
    </dgm:pt>
    <dgm:pt modelId="{666EADE6-D815-43C4-BF84-4A2D1B6F8538}" type="sibTrans" cxnId="{6B0D3CF3-248B-4E73-BE1E-EDAADEEEC2B7}">
      <dgm:prSet/>
      <dgm:spPr/>
      <dgm:t>
        <a:bodyPr/>
        <a:lstStyle/>
        <a:p>
          <a:endParaRPr lang="en-US"/>
        </a:p>
      </dgm:t>
    </dgm:pt>
    <dgm:pt modelId="{B73382EC-5504-4C2D-A8F4-4BCE02F3718A}" type="pres">
      <dgm:prSet presAssocID="{4ECAF80A-649C-49C6-ADA4-E11E4B44562B}" presName="root" presStyleCnt="0">
        <dgm:presLayoutVars>
          <dgm:dir/>
          <dgm:resizeHandles val="exact"/>
        </dgm:presLayoutVars>
      </dgm:prSet>
      <dgm:spPr/>
    </dgm:pt>
    <dgm:pt modelId="{6128FA51-AEEA-432C-A060-844D3000401F}" type="pres">
      <dgm:prSet presAssocID="{8E8C1C70-A992-48CC-AA4A-4628D0C5E8B0}" presName="compNode" presStyleCnt="0"/>
      <dgm:spPr/>
    </dgm:pt>
    <dgm:pt modelId="{A8B3FA4C-6448-4FD6-8F58-30A5E4DEAF4E}" type="pres">
      <dgm:prSet presAssocID="{8E8C1C70-A992-48CC-AA4A-4628D0C5E8B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ve Letter"/>
        </a:ext>
      </dgm:extLst>
    </dgm:pt>
    <dgm:pt modelId="{C7C0358F-37E5-4E1D-86A3-5E6D77FDF086}" type="pres">
      <dgm:prSet presAssocID="{8E8C1C70-A992-48CC-AA4A-4628D0C5E8B0}" presName="spaceRect" presStyleCnt="0"/>
      <dgm:spPr/>
    </dgm:pt>
    <dgm:pt modelId="{6E6BC0FE-3DDB-4E2D-9280-93AC5CBE111A}" type="pres">
      <dgm:prSet presAssocID="{8E8C1C70-A992-48CC-AA4A-4628D0C5E8B0}" presName="textRect" presStyleLbl="revTx" presStyleIdx="0" presStyleCnt="2">
        <dgm:presLayoutVars>
          <dgm:chMax val="1"/>
          <dgm:chPref val="1"/>
        </dgm:presLayoutVars>
      </dgm:prSet>
      <dgm:spPr/>
    </dgm:pt>
    <dgm:pt modelId="{D7E3EF6C-86AE-4058-B4B0-B88B27AE3F88}" type="pres">
      <dgm:prSet presAssocID="{C36D5903-C6A3-4AD6-809A-63FA43FB391F}" presName="sibTrans" presStyleCnt="0"/>
      <dgm:spPr/>
    </dgm:pt>
    <dgm:pt modelId="{621E2E5C-1BE6-437E-BE52-ABCFEEA6BBB9}" type="pres">
      <dgm:prSet presAssocID="{E6018F20-F5B0-4B5E-A9F7-32461E844141}" presName="compNode" presStyleCnt="0"/>
      <dgm:spPr/>
    </dgm:pt>
    <dgm:pt modelId="{FE1D1FF3-BE3F-40DD-B5B3-828DA0E1725F}" type="pres">
      <dgm:prSet presAssocID="{E6018F20-F5B0-4B5E-A9F7-32461E84414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Success"/>
        </a:ext>
      </dgm:extLst>
    </dgm:pt>
    <dgm:pt modelId="{6E1BB856-07E7-4CE5-81A7-0A4DF862CD2D}" type="pres">
      <dgm:prSet presAssocID="{E6018F20-F5B0-4B5E-A9F7-32461E844141}" presName="spaceRect" presStyleCnt="0"/>
      <dgm:spPr/>
    </dgm:pt>
    <dgm:pt modelId="{B6D74BAE-EA92-4798-AF89-919EC942775E}" type="pres">
      <dgm:prSet presAssocID="{E6018F20-F5B0-4B5E-A9F7-32461E844141}" presName="textRect" presStyleLbl="revTx" presStyleIdx="1" presStyleCnt="2" custScaleX="99801" custScaleY="126111" custLinFactNeighborY="17220">
        <dgm:presLayoutVars>
          <dgm:chMax val="1"/>
          <dgm:chPref val="1"/>
        </dgm:presLayoutVars>
      </dgm:prSet>
      <dgm:spPr/>
    </dgm:pt>
  </dgm:ptLst>
  <dgm:cxnLst>
    <dgm:cxn modelId="{1125DE13-A9C1-47B9-BBCE-CA0F90E0F5FB}" type="presOf" srcId="{E6018F20-F5B0-4B5E-A9F7-32461E844141}" destId="{B6D74BAE-EA92-4798-AF89-919EC942775E}" srcOrd="0" destOrd="0" presId="urn:microsoft.com/office/officeart/2018/2/layout/IconLabelList"/>
    <dgm:cxn modelId="{AFA04430-2C70-4893-BFD9-499EB6A071F7}" type="presOf" srcId="{8E8C1C70-A992-48CC-AA4A-4628D0C5E8B0}" destId="{6E6BC0FE-3DDB-4E2D-9280-93AC5CBE111A}" srcOrd="0" destOrd="0" presId="urn:microsoft.com/office/officeart/2018/2/layout/IconLabelList"/>
    <dgm:cxn modelId="{44E8CD6F-C9CD-464C-A29D-982F4E40B756}" type="presOf" srcId="{4ECAF80A-649C-49C6-ADA4-E11E4B44562B}" destId="{B73382EC-5504-4C2D-A8F4-4BCE02F3718A}" srcOrd="0" destOrd="0" presId="urn:microsoft.com/office/officeart/2018/2/layout/IconLabelList"/>
    <dgm:cxn modelId="{C247657E-C19A-4323-834B-A15A74DFA9E2}" srcId="{4ECAF80A-649C-49C6-ADA4-E11E4B44562B}" destId="{8E8C1C70-A992-48CC-AA4A-4628D0C5E8B0}" srcOrd="0" destOrd="0" parTransId="{41871EDF-FA93-4485-BB81-D1DCDE3E75B5}" sibTransId="{C36D5903-C6A3-4AD6-809A-63FA43FB391F}"/>
    <dgm:cxn modelId="{6B0D3CF3-248B-4E73-BE1E-EDAADEEEC2B7}" srcId="{4ECAF80A-649C-49C6-ADA4-E11E4B44562B}" destId="{E6018F20-F5B0-4B5E-A9F7-32461E844141}" srcOrd="1" destOrd="0" parTransId="{8DC38A5A-C2D9-4EE2-B426-F0AC2B1A87C5}" sibTransId="{666EADE6-D815-43C4-BF84-4A2D1B6F8538}"/>
    <dgm:cxn modelId="{FDDA83FA-EB1E-4480-8E90-4BC2732812D2}" type="presParOf" srcId="{B73382EC-5504-4C2D-A8F4-4BCE02F3718A}" destId="{6128FA51-AEEA-432C-A060-844D3000401F}" srcOrd="0" destOrd="0" presId="urn:microsoft.com/office/officeart/2018/2/layout/IconLabelList"/>
    <dgm:cxn modelId="{4751E1C5-DF73-4AC9-A074-E63EBD8D4721}" type="presParOf" srcId="{6128FA51-AEEA-432C-A060-844D3000401F}" destId="{A8B3FA4C-6448-4FD6-8F58-30A5E4DEAF4E}" srcOrd="0" destOrd="0" presId="urn:microsoft.com/office/officeart/2018/2/layout/IconLabelList"/>
    <dgm:cxn modelId="{2A0C4170-2E80-4ED0-A310-9FFE7625F663}" type="presParOf" srcId="{6128FA51-AEEA-432C-A060-844D3000401F}" destId="{C7C0358F-37E5-4E1D-86A3-5E6D77FDF086}" srcOrd="1" destOrd="0" presId="urn:microsoft.com/office/officeart/2018/2/layout/IconLabelList"/>
    <dgm:cxn modelId="{8859BCA3-9189-43CF-8BF8-2EAA56239E26}" type="presParOf" srcId="{6128FA51-AEEA-432C-A060-844D3000401F}" destId="{6E6BC0FE-3DDB-4E2D-9280-93AC5CBE111A}" srcOrd="2" destOrd="0" presId="urn:microsoft.com/office/officeart/2018/2/layout/IconLabelList"/>
    <dgm:cxn modelId="{2D0F0878-344C-4A99-9060-C3D728349400}" type="presParOf" srcId="{B73382EC-5504-4C2D-A8F4-4BCE02F3718A}" destId="{D7E3EF6C-86AE-4058-B4B0-B88B27AE3F88}" srcOrd="1" destOrd="0" presId="urn:microsoft.com/office/officeart/2018/2/layout/IconLabelList"/>
    <dgm:cxn modelId="{03987710-7F9A-4D01-A08B-9EEB3398578B}" type="presParOf" srcId="{B73382EC-5504-4C2D-A8F4-4BCE02F3718A}" destId="{621E2E5C-1BE6-437E-BE52-ABCFEEA6BBB9}" srcOrd="2" destOrd="0" presId="urn:microsoft.com/office/officeart/2018/2/layout/IconLabelList"/>
    <dgm:cxn modelId="{ECC149B4-BAAB-4711-B428-DCE635DAEB04}" type="presParOf" srcId="{621E2E5C-1BE6-437E-BE52-ABCFEEA6BBB9}" destId="{FE1D1FF3-BE3F-40DD-B5B3-828DA0E1725F}" srcOrd="0" destOrd="0" presId="urn:microsoft.com/office/officeart/2018/2/layout/IconLabelList"/>
    <dgm:cxn modelId="{85F1A275-FACF-41DF-915D-2B18264F7BE0}" type="presParOf" srcId="{621E2E5C-1BE6-437E-BE52-ABCFEEA6BBB9}" destId="{6E1BB856-07E7-4CE5-81A7-0A4DF862CD2D}" srcOrd="1" destOrd="0" presId="urn:microsoft.com/office/officeart/2018/2/layout/IconLabelList"/>
    <dgm:cxn modelId="{19440F65-D594-47AC-89ED-AD0D2C5CBD99}" type="presParOf" srcId="{621E2E5C-1BE6-437E-BE52-ABCFEEA6BBB9}" destId="{B6D74BAE-EA92-4798-AF89-919EC942775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AC89FC-47EC-40E4-B870-7431E49F0E6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9F494DC-868E-4B85-8F96-7B748D8CC09E}">
      <dgm:prSet/>
      <dgm:spPr/>
      <dgm:t>
        <a:bodyPr/>
        <a:lstStyle/>
        <a:p>
          <a:r>
            <a:rPr lang="en-US" dirty="0">
              <a:latin typeface="Arial" panose="020B0604020202020204" pitchFamily="34" charset="0"/>
              <a:cs typeface="Arial" panose="020B0604020202020204" pitchFamily="34" charset="0"/>
            </a:rPr>
            <a:t>Has unexplained injuries, such as burns, bites, bruises, broken bones, or black eyes </a:t>
          </a:r>
        </a:p>
      </dgm:t>
    </dgm:pt>
    <dgm:pt modelId="{2043605D-C078-4491-BC19-497210E5CF94}" type="parTrans" cxnId="{EDF4CF63-EF21-4DD9-B759-C50C8E06B05C}">
      <dgm:prSet/>
      <dgm:spPr/>
      <dgm:t>
        <a:bodyPr/>
        <a:lstStyle/>
        <a:p>
          <a:endParaRPr lang="en-US"/>
        </a:p>
      </dgm:t>
    </dgm:pt>
    <dgm:pt modelId="{95DE6353-F500-4568-8500-FDB8BB5DD93C}" type="sibTrans" cxnId="{EDF4CF63-EF21-4DD9-B759-C50C8E06B05C}">
      <dgm:prSet/>
      <dgm:spPr/>
      <dgm:t>
        <a:bodyPr/>
        <a:lstStyle/>
        <a:p>
          <a:endParaRPr lang="en-US"/>
        </a:p>
      </dgm:t>
    </dgm:pt>
    <dgm:pt modelId="{3BDCC704-8559-4CBF-A971-882DFA2B6C82}">
      <dgm:prSet/>
      <dgm:spPr/>
      <dgm:t>
        <a:bodyPr/>
        <a:lstStyle/>
        <a:p>
          <a:r>
            <a:rPr lang="en-US" dirty="0">
              <a:latin typeface="Arial" panose="020B0604020202020204" pitchFamily="34" charset="0"/>
              <a:cs typeface="Arial" panose="020B0604020202020204" pitchFamily="34" charset="0"/>
            </a:rPr>
            <a:t>Has fading bruises or other noticeable marks after an absence from school </a:t>
          </a:r>
        </a:p>
      </dgm:t>
    </dgm:pt>
    <dgm:pt modelId="{99253CD9-4F7E-48E6-A2D6-A431D0517A9B}" type="parTrans" cxnId="{7A14B624-20FB-4584-9463-2317FBAA0755}">
      <dgm:prSet/>
      <dgm:spPr/>
      <dgm:t>
        <a:bodyPr/>
        <a:lstStyle/>
        <a:p>
          <a:endParaRPr lang="en-US"/>
        </a:p>
      </dgm:t>
    </dgm:pt>
    <dgm:pt modelId="{55C106D0-D5D2-4CD5-ACBD-31B499781225}" type="sibTrans" cxnId="{7A14B624-20FB-4584-9463-2317FBAA0755}">
      <dgm:prSet/>
      <dgm:spPr/>
      <dgm:t>
        <a:bodyPr/>
        <a:lstStyle/>
        <a:p>
          <a:endParaRPr lang="en-US"/>
        </a:p>
      </dgm:t>
    </dgm:pt>
    <dgm:pt modelId="{C5FB4941-CB38-46FB-8F9B-4FF93E2E0518}">
      <dgm:prSet/>
      <dgm:spPr/>
      <dgm:t>
        <a:bodyPr/>
        <a:lstStyle/>
        <a:p>
          <a:r>
            <a:rPr lang="en-US" dirty="0">
              <a:latin typeface="Arial" panose="020B0604020202020204" pitchFamily="34" charset="0"/>
              <a:cs typeface="Arial" panose="020B0604020202020204" pitchFamily="34" charset="0"/>
            </a:rPr>
            <a:t>Seems scared, anxious, depressed, withdrawn, or aggressive </a:t>
          </a:r>
        </a:p>
      </dgm:t>
    </dgm:pt>
    <dgm:pt modelId="{D0D4F42D-804E-41E9-A991-F23F4AB5BE95}" type="parTrans" cxnId="{04CA5F36-5835-48CB-AD10-B3F9EA9BCB8F}">
      <dgm:prSet/>
      <dgm:spPr/>
      <dgm:t>
        <a:bodyPr/>
        <a:lstStyle/>
        <a:p>
          <a:endParaRPr lang="en-US"/>
        </a:p>
      </dgm:t>
    </dgm:pt>
    <dgm:pt modelId="{7963A15D-E9C2-4C1C-ABE9-1ACB9B2DF60B}" type="sibTrans" cxnId="{04CA5F36-5835-48CB-AD10-B3F9EA9BCB8F}">
      <dgm:prSet/>
      <dgm:spPr/>
      <dgm:t>
        <a:bodyPr/>
        <a:lstStyle/>
        <a:p>
          <a:endParaRPr lang="en-US"/>
        </a:p>
      </dgm:t>
    </dgm:pt>
    <dgm:pt modelId="{3C4B29CF-8506-4038-95B4-2DBE1C35434A}">
      <dgm:prSet/>
      <dgm:spPr/>
      <dgm:t>
        <a:bodyPr/>
        <a:lstStyle/>
        <a:p>
          <a:r>
            <a:rPr lang="en-US" dirty="0">
              <a:latin typeface="Arial" panose="020B0604020202020204" pitchFamily="34" charset="0"/>
              <a:cs typeface="Arial" panose="020B0604020202020204" pitchFamily="34" charset="0"/>
            </a:rPr>
            <a:t>Seems frightened of his or her parents and protests or cries when it is time to go home </a:t>
          </a:r>
        </a:p>
      </dgm:t>
    </dgm:pt>
    <dgm:pt modelId="{D64621D4-2468-44B8-8ED9-210C5381FED5}" type="parTrans" cxnId="{473AEFEA-F383-4182-8C31-8F52D5F8B14F}">
      <dgm:prSet/>
      <dgm:spPr/>
      <dgm:t>
        <a:bodyPr/>
        <a:lstStyle/>
        <a:p>
          <a:endParaRPr lang="en-US"/>
        </a:p>
      </dgm:t>
    </dgm:pt>
    <dgm:pt modelId="{D3CC5575-3156-4035-A5B1-917148ED510E}" type="sibTrans" cxnId="{473AEFEA-F383-4182-8C31-8F52D5F8B14F}">
      <dgm:prSet/>
      <dgm:spPr/>
      <dgm:t>
        <a:bodyPr/>
        <a:lstStyle/>
        <a:p>
          <a:endParaRPr lang="en-US"/>
        </a:p>
      </dgm:t>
    </dgm:pt>
    <dgm:pt modelId="{05FFAED5-3E5C-45A2-82F9-DB3E10119CBD}">
      <dgm:prSet/>
      <dgm:spPr/>
      <dgm:t>
        <a:bodyPr/>
        <a:lstStyle/>
        <a:p>
          <a:r>
            <a:rPr lang="en-US" dirty="0">
              <a:latin typeface="Arial" panose="020B0604020202020204" pitchFamily="34" charset="0"/>
              <a:cs typeface="Arial" panose="020B0604020202020204" pitchFamily="34" charset="0"/>
            </a:rPr>
            <a:t>Shrinks at the approach of adults </a:t>
          </a:r>
        </a:p>
      </dgm:t>
    </dgm:pt>
    <dgm:pt modelId="{4D94ED16-7756-463D-B4B2-6F59EDFC9E7A}" type="parTrans" cxnId="{65BFE015-2458-4E53-869C-301938C7553D}">
      <dgm:prSet/>
      <dgm:spPr/>
      <dgm:t>
        <a:bodyPr/>
        <a:lstStyle/>
        <a:p>
          <a:endParaRPr lang="en-US"/>
        </a:p>
      </dgm:t>
    </dgm:pt>
    <dgm:pt modelId="{F3AA70C2-7BBA-4AA3-9214-33A3A3EF27A8}" type="sibTrans" cxnId="{65BFE015-2458-4E53-869C-301938C7553D}">
      <dgm:prSet/>
      <dgm:spPr/>
      <dgm:t>
        <a:bodyPr/>
        <a:lstStyle/>
        <a:p>
          <a:endParaRPr lang="en-US"/>
        </a:p>
      </dgm:t>
    </dgm:pt>
    <dgm:pt modelId="{95CA89FF-D2C4-40E7-8B2C-41CB7EA60B48}">
      <dgm:prSet/>
      <dgm:spPr/>
      <dgm:t>
        <a:bodyPr/>
        <a:lstStyle/>
        <a:p>
          <a:r>
            <a:rPr lang="en-US" dirty="0">
              <a:latin typeface="Arial" panose="020B0604020202020204" pitchFamily="34" charset="0"/>
              <a:cs typeface="Arial" panose="020B0604020202020204" pitchFamily="34" charset="0"/>
            </a:rPr>
            <a:t>Shows changes in eating and sleeping habits</a:t>
          </a:r>
        </a:p>
      </dgm:t>
    </dgm:pt>
    <dgm:pt modelId="{2A8B3841-2BDE-46D1-ACFF-DCC3451DC41B}" type="parTrans" cxnId="{25E1C2B0-FCFE-42F2-B37B-2908A8FD7FDE}">
      <dgm:prSet/>
      <dgm:spPr/>
      <dgm:t>
        <a:bodyPr/>
        <a:lstStyle/>
        <a:p>
          <a:endParaRPr lang="en-US"/>
        </a:p>
      </dgm:t>
    </dgm:pt>
    <dgm:pt modelId="{B08F0DD2-F27E-4BD6-B385-872492935826}" type="sibTrans" cxnId="{25E1C2B0-FCFE-42F2-B37B-2908A8FD7FDE}">
      <dgm:prSet/>
      <dgm:spPr/>
      <dgm:t>
        <a:bodyPr/>
        <a:lstStyle/>
        <a:p>
          <a:endParaRPr lang="en-US"/>
        </a:p>
      </dgm:t>
    </dgm:pt>
    <dgm:pt modelId="{B472A9AC-9D11-4238-83FA-9744646D4F51}">
      <dgm:prSet/>
      <dgm:spPr/>
      <dgm:t>
        <a:bodyPr/>
        <a:lstStyle/>
        <a:p>
          <a:r>
            <a:rPr lang="en-US" dirty="0">
              <a:latin typeface="Arial" panose="020B0604020202020204" pitchFamily="34" charset="0"/>
              <a:cs typeface="Arial" panose="020B0604020202020204" pitchFamily="34" charset="0"/>
            </a:rPr>
            <a:t>Reports injury by a parent or another adult caregiver  Abuses animals or pets</a:t>
          </a:r>
        </a:p>
      </dgm:t>
    </dgm:pt>
    <dgm:pt modelId="{9F6E454A-DB3E-4E44-B825-A3DECFEE18AE}" type="parTrans" cxnId="{292EB6B7-296A-44C3-B31C-C094F74ED1C0}">
      <dgm:prSet/>
      <dgm:spPr/>
      <dgm:t>
        <a:bodyPr/>
        <a:lstStyle/>
        <a:p>
          <a:endParaRPr lang="en-US"/>
        </a:p>
      </dgm:t>
    </dgm:pt>
    <dgm:pt modelId="{ED935679-D243-4C17-A99E-7F08E609B4AE}" type="sibTrans" cxnId="{292EB6B7-296A-44C3-B31C-C094F74ED1C0}">
      <dgm:prSet/>
      <dgm:spPr/>
      <dgm:t>
        <a:bodyPr/>
        <a:lstStyle/>
        <a:p>
          <a:endParaRPr lang="en-US"/>
        </a:p>
      </dgm:t>
    </dgm:pt>
    <dgm:pt modelId="{44AE47F8-4A53-4C71-B4C1-75479BBB6D72}" type="pres">
      <dgm:prSet presAssocID="{7EAC89FC-47EC-40E4-B870-7431E49F0E6A}" presName="root" presStyleCnt="0">
        <dgm:presLayoutVars>
          <dgm:dir/>
          <dgm:resizeHandles val="exact"/>
        </dgm:presLayoutVars>
      </dgm:prSet>
      <dgm:spPr/>
    </dgm:pt>
    <dgm:pt modelId="{6539A521-9284-4747-98A8-71E94E74F258}" type="pres">
      <dgm:prSet presAssocID="{D9F494DC-868E-4B85-8F96-7B748D8CC09E}" presName="compNode" presStyleCnt="0"/>
      <dgm:spPr/>
    </dgm:pt>
    <dgm:pt modelId="{25D2CCB8-BDAA-4BC4-8442-717C5E759B61}" type="pres">
      <dgm:prSet presAssocID="{D9F494DC-868E-4B85-8F96-7B748D8CC09E}" presName="bgRect" presStyleLbl="bgShp" presStyleIdx="0" presStyleCnt="7"/>
      <dgm:spPr/>
    </dgm:pt>
    <dgm:pt modelId="{88837BD4-F597-4FEE-95E4-AB156254333E}" type="pres">
      <dgm:prSet presAssocID="{D9F494DC-868E-4B85-8F96-7B748D8CC09E}"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D8BCBD14-B4FE-4C37-8EDF-4BD26A18B31A}" type="pres">
      <dgm:prSet presAssocID="{D9F494DC-868E-4B85-8F96-7B748D8CC09E}" presName="spaceRect" presStyleCnt="0"/>
      <dgm:spPr/>
    </dgm:pt>
    <dgm:pt modelId="{9F9BEE8D-B373-468C-9EBA-68521EA8A627}" type="pres">
      <dgm:prSet presAssocID="{D9F494DC-868E-4B85-8F96-7B748D8CC09E}" presName="parTx" presStyleLbl="revTx" presStyleIdx="0" presStyleCnt="7">
        <dgm:presLayoutVars>
          <dgm:chMax val="0"/>
          <dgm:chPref val="0"/>
        </dgm:presLayoutVars>
      </dgm:prSet>
      <dgm:spPr/>
    </dgm:pt>
    <dgm:pt modelId="{2A14992F-9308-4B11-A2D4-47CBE4F0B1FB}" type="pres">
      <dgm:prSet presAssocID="{95DE6353-F500-4568-8500-FDB8BB5DD93C}" presName="sibTrans" presStyleCnt="0"/>
      <dgm:spPr/>
    </dgm:pt>
    <dgm:pt modelId="{DB1B4A94-6647-4DA2-BB27-01E1FBB131F8}" type="pres">
      <dgm:prSet presAssocID="{3BDCC704-8559-4CBF-A971-882DFA2B6C82}" presName="compNode" presStyleCnt="0"/>
      <dgm:spPr/>
    </dgm:pt>
    <dgm:pt modelId="{DA3E1002-31BA-4269-8E5D-E5602A595369}" type="pres">
      <dgm:prSet presAssocID="{3BDCC704-8559-4CBF-A971-882DFA2B6C82}" presName="bgRect" presStyleLbl="bgShp" presStyleIdx="1" presStyleCnt="7"/>
      <dgm:spPr/>
    </dgm:pt>
    <dgm:pt modelId="{3567D4CB-5678-421C-8ABC-FBA84E05720E}" type="pres">
      <dgm:prSet presAssocID="{3BDCC704-8559-4CBF-A971-882DFA2B6C82}"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fused Face with No Fill"/>
        </a:ext>
      </dgm:extLst>
    </dgm:pt>
    <dgm:pt modelId="{35C575EF-CA25-4023-A0A6-BD926BCFD8EE}" type="pres">
      <dgm:prSet presAssocID="{3BDCC704-8559-4CBF-A971-882DFA2B6C82}" presName="spaceRect" presStyleCnt="0"/>
      <dgm:spPr/>
    </dgm:pt>
    <dgm:pt modelId="{49FEEA7B-8D53-4BC4-BC53-91BBE05DEF6E}" type="pres">
      <dgm:prSet presAssocID="{3BDCC704-8559-4CBF-A971-882DFA2B6C82}" presName="parTx" presStyleLbl="revTx" presStyleIdx="1" presStyleCnt="7">
        <dgm:presLayoutVars>
          <dgm:chMax val="0"/>
          <dgm:chPref val="0"/>
        </dgm:presLayoutVars>
      </dgm:prSet>
      <dgm:spPr/>
    </dgm:pt>
    <dgm:pt modelId="{F074D242-B3C7-47BB-A30C-E10E8E978214}" type="pres">
      <dgm:prSet presAssocID="{55C106D0-D5D2-4CD5-ACBD-31B499781225}" presName="sibTrans" presStyleCnt="0"/>
      <dgm:spPr/>
    </dgm:pt>
    <dgm:pt modelId="{008A92ED-0DFE-4531-9CD4-53860DD466FB}" type="pres">
      <dgm:prSet presAssocID="{C5FB4941-CB38-46FB-8F9B-4FF93E2E0518}" presName="compNode" presStyleCnt="0"/>
      <dgm:spPr/>
    </dgm:pt>
    <dgm:pt modelId="{C1F0671B-DAE7-45EA-8502-2313E88E2DEB}" type="pres">
      <dgm:prSet presAssocID="{C5FB4941-CB38-46FB-8F9B-4FF93E2E0518}" presName="bgRect" presStyleLbl="bgShp" presStyleIdx="2" presStyleCnt="7"/>
      <dgm:spPr/>
    </dgm:pt>
    <dgm:pt modelId="{19FC3D4B-2108-43C1-9EC3-9E82CFC00597}" type="pres">
      <dgm:prSet presAssocID="{C5FB4941-CB38-46FB-8F9B-4FF93E2E0518}"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orried Face with Solid Fill"/>
        </a:ext>
      </dgm:extLst>
    </dgm:pt>
    <dgm:pt modelId="{73DB0565-15A2-4414-9A71-5B4BB0EC20BD}" type="pres">
      <dgm:prSet presAssocID="{C5FB4941-CB38-46FB-8F9B-4FF93E2E0518}" presName="spaceRect" presStyleCnt="0"/>
      <dgm:spPr/>
    </dgm:pt>
    <dgm:pt modelId="{00A53C96-41E5-4BC0-B2A8-779148ABECE5}" type="pres">
      <dgm:prSet presAssocID="{C5FB4941-CB38-46FB-8F9B-4FF93E2E0518}" presName="parTx" presStyleLbl="revTx" presStyleIdx="2" presStyleCnt="7">
        <dgm:presLayoutVars>
          <dgm:chMax val="0"/>
          <dgm:chPref val="0"/>
        </dgm:presLayoutVars>
      </dgm:prSet>
      <dgm:spPr/>
    </dgm:pt>
    <dgm:pt modelId="{F1A7C100-FD9D-4FB1-9278-7B20970D5E72}" type="pres">
      <dgm:prSet presAssocID="{7963A15D-E9C2-4C1C-ABE9-1ACB9B2DF60B}" presName="sibTrans" presStyleCnt="0"/>
      <dgm:spPr/>
    </dgm:pt>
    <dgm:pt modelId="{FEA05053-2002-4B90-8BAA-359238621815}" type="pres">
      <dgm:prSet presAssocID="{3C4B29CF-8506-4038-95B4-2DBE1C35434A}" presName="compNode" presStyleCnt="0"/>
      <dgm:spPr/>
    </dgm:pt>
    <dgm:pt modelId="{F8BCC5E1-8B4C-44CA-B1D8-D5F3A97F5B1A}" type="pres">
      <dgm:prSet presAssocID="{3C4B29CF-8506-4038-95B4-2DBE1C35434A}" presName="bgRect" presStyleLbl="bgShp" presStyleIdx="3" presStyleCnt="7"/>
      <dgm:spPr/>
    </dgm:pt>
    <dgm:pt modelId="{2E839268-F41E-44A8-A964-C617F2226A9F}" type="pres">
      <dgm:prSet presAssocID="{3C4B29CF-8506-4038-95B4-2DBE1C35434A}"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arent and Child"/>
        </a:ext>
      </dgm:extLst>
    </dgm:pt>
    <dgm:pt modelId="{0EF11BCA-FFB7-4A76-B072-B5BE7A4653F1}" type="pres">
      <dgm:prSet presAssocID="{3C4B29CF-8506-4038-95B4-2DBE1C35434A}" presName="spaceRect" presStyleCnt="0"/>
      <dgm:spPr/>
    </dgm:pt>
    <dgm:pt modelId="{175F5275-D253-4DB7-8B4D-CDF313DB1B32}" type="pres">
      <dgm:prSet presAssocID="{3C4B29CF-8506-4038-95B4-2DBE1C35434A}" presName="parTx" presStyleLbl="revTx" presStyleIdx="3" presStyleCnt="7">
        <dgm:presLayoutVars>
          <dgm:chMax val="0"/>
          <dgm:chPref val="0"/>
        </dgm:presLayoutVars>
      </dgm:prSet>
      <dgm:spPr/>
    </dgm:pt>
    <dgm:pt modelId="{C144E3C7-5186-4D60-AF9D-1A3DBBDC4483}" type="pres">
      <dgm:prSet presAssocID="{D3CC5575-3156-4035-A5B1-917148ED510E}" presName="sibTrans" presStyleCnt="0"/>
      <dgm:spPr/>
    </dgm:pt>
    <dgm:pt modelId="{D61A3D84-3E92-4191-9289-08ABAF1FAA29}" type="pres">
      <dgm:prSet presAssocID="{05FFAED5-3E5C-45A2-82F9-DB3E10119CBD}" presName="compNode" presStyleCnt="0"/>
      <dgm:spPr/>
    </dgm:pt>
    <dgm:pt modelId="{D014E541-62EE-48DB-AE02-2AE36A2A9B57}" type="pres">
      <dgm:prSet presAssocID="{05FFAED5-3E5C-45A2-82F9-DB3E10119CBD}" presName="bgRect" presStyleLbl="bgShp" presStyleIdx="4" presStyleCnt="7"/>
      <dgm:spPr/>
    </dgm:pt>
    <dgm:pt modelId="{EA39EB65-5A21-43F7-A711-4CFBCFEF35AF}" type="pres">
      <dgm:prSet presAssocID="{05FFAED5-3E5C-45A2-82F9-DB3E10119CB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eam"/>
        </a:ext>
      </dgm:extLst>
    </dgm:pt>
    <dgm:pt modelId="{C2B97F9F-BC82-4A11-AEE4-D368DD7607BD}" type="pres">
      <dgm:prSet presAssocID="{05FFAED5-3E5C-45A2-82F9-DB3E10119CBD}" presName="spaceRect" presStyleCnt="0"/>
      <dgm:spPr/>
    </dgm:pt>
    <dgm:pt modelId="{D31FCBE5-CC3D-447E-B9DC-B1C7012512B2}" type="pres">
      <dgm:prSet presAssocID="{05FFAED5-3E5C-45A2-82F9-DB3E10119CBD}" presName="parTx" presStyleLbl="revTx" presStyleIdx="4" presStyleCnt="7">
        <dgm:presLayoutVars>
          <dgm:chMax val="0"/>
          <dgm:chPref val="0"/>
        </dgm:presLayoutVars>
      </dgm:prSet>
      <dgm:spPr/>
    </dgm:pt>
    <dgm:pt modelId="{F4FBD278-4C17-4DC3-B29F-C335BE1297F9}" type="pres">
      <dgm:prSet presAssocID="{F3AA70C2-7BBA-4AA3-9214-33A3A3EF27A8}" presName="sibTrans" presStyleCnt="0"/>
      <dgm:spPr/>
    </dgm:pt>
    <dgm:pt modelId="{6572749D-2FE2-4AEB-9226-3555ECA135BC}" type="pres">
      <dgm:prSet presAssocID="{95CA89FF-D2C4-40E7-8B2C-41CB7EA60B48}" presName="compNode" presStyleCnt="0"/>
      <dgm:spPr/>
    </dgm:pt>
    <dgm:pt modelId="{E8AEF1F8-FB45-4F7C-8E68-27ECA6CDAA32}" type="pres">
      <dgm:prSet presAssocID="{95CA89FF-D2C4-40E7-8B2C-41CB7EA60B48}" presName="bgRect" presStyleLbl="bgShp" presStyleIdx="5" presStyleCnt="7"/>
      <dgm:spPr/>
    </dgm:pt>
    <dgm:pt modelId="{1035F205-912B-4FA3-94FC-E669A1DB47E3}" type="pres">
      <dgm:prSet presAssocID="{95CA89FF-D2C4-40E7-8B2C-41CB7EA60B48}"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leep"/>
        </a:ext>
      </dgm:extLst>
    </dgm:pt>
    <dgm:pt modelId="{3E423EFD-AD86-46B6-A903-71EF2A9FB095}" type="pres">
      <dgm:prSet presAssocID="{95CA89FF-D2C4-40E7-8B2C-41CB7EA60B48}" presName="spaceRect" presStyleCnt="0"/>
      <dgm:spPr/>
    </dgm:pt>
    <dgm:pt modelId="{D815419F-CFD1-45F7-A0A1-7880DB32D657}" type="pres">
      <dgm:prSet presAssocID="{95CA89FF-D2C4-40E7-8B2C-41CB7EA60B48}" presName="parTx" presStyleLbl="revTx" presStyleIdx="5" presStyleCnt="7">
        <dgm:presLayoutVars>
          <dgm:chMax val="0"/>
          <dgm:chPref val="0"/>
        </dgm:presLayoutVars>
      </dgm:prSet>
      <dgm:spPr/>
    </dgm:pt>
    <dgm:pt modelId="{D781194D-DCD3-4333-AE3E-AF0CE67E1943}" type="pres">
      <dgm:prSet presAssocID="{B08F0DD2-F27E-4BD6-B385-872492935826}" presName="sibTrans" presStyleCnt="0"/>
      <dgm:spPr/>
    </dgm:pt>
    <dgm:pt modelId="{63AEB2F7-8596-4D3D-8748-452666CF6EFE}" type="pres">
      <dgm:prSet presAssocID="{B472A9AC-9D11-4238-83FA-9744646D4F51}" presName="compNode" presStyleCnt="0"/>
      <dgm:spPr/>
    </dgm:pt>
    <dgm:pt modelId="{BA6C1B33-909F-42EE-B6F8-D250F7CE06A9}" type="pres">
      <dgm:prSet presAssocID="{B472A9AC-9D11-4238-83FA-9744646D4F51}" presName="bgRect" presStyleLbl="bgShp" presStyleIdx="6" presStyleCnt="7"/>
      <dgm:spPr/>
    </dgm:pt>
    <dgm:pt modelId="{B3715DFE-8546-45BA-842C-523126470CFA}" type="pres">
      <dgm:prSet presAssocID="{B472A9AC-9D11-4238-83FA-9744646D4F51}"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Dog"/>
        </a:ext>
      </dgm:extLst>
    </dgm:pt>
    <dgm:pt modelId="{625A1167-7D6F-4010-BC13-74FE19DAE55A}" type="pres">
      <dgm:prSet presAssocID="{B472A9AC-9D11-4238-83FA-9744646D4F51}" presName="spaceRect" presStyleCnt="0"/>
      <dgm:spPr/>
    </dgm:pt>
    <dgm:pt modelId="{4EBB88E7-1284-4800-BBF8-202298C25E03}" type="pres">
      <dgm:prSet presAssocID="{B472A9AC-9D11-4238-83FA-9744646D4F51}" presName="parTx" presStyleLbl="revTx" presStyleIdx="6" presStyleCnt="7">
        <dgm:presLayoutVars>
          <dgm:chMax val="0"/>
          <dgm:chPref val="0"/>
        </dgm:presLayoutVars>
      </dgm:prSet>
      <dgm:spPr/>
    </dgm:pt>
  </dgm:ptLst>
  <dgm:cxnLst>
    <dgm:cxn modelId="{65BFE015-2458-4E53-869C-301938C7553D}" srcId="{7EAC89FC-47EC-40E4-B870-7431E49F0E6A}" destId="{05FFAED5-3E5C-45A2-82F9-DB3E10119CBD}" srcOrd="4" destOrd="0" parTransId="{4D94ED16-7756-463D-B4B2-6F59EDFC9E7A}" sibTransId="{F3AA70C2-7BBA-4AA3-9214-33A3A3EF27A8}"/>
    <dgm:cxn modelId="{7A14B624-20FB-4584-9463-2317FBAA0755}" srcId="{7EAC89FC-47EC-40E4-B870-7431E49F0E6A}" destId="{3BDCC704-8559-4CBF-A971-882DFA2B6C82}" srcOrd="1" destOrd="0" parTransId="{99253CD9-4F7E-48E6-A2D6-A431D0517A9B}" sibTransId="{55C106D0-D5D2-4CD5-ACBD-31B499781225}"/>
    <dgm:cxn modelId="{04CA5F36-5835-48CB-AD10-B3F9EA9BCB8F}" srcId="{7EAC89FC-47EC-40E4-B870-7431E49F0E6A}" destId="{C5FB4941-CB38-46FB-8F9B-4FF93E2E0518}" srcOrd="2" destOrd="0" parTransId="{D0D4F42D-804E-41E9-A991-F23F4AB5BE95}" sibTransId="{7963A15D-E9C2-4C1C-ABE9-1ACB9B2DF60B}"/>
    <dgm:cxn modelId="{AF0EE938-F528-444F-9CB0-86077E41F745}" type="presOf" srcId="{7EAC89FC-47EC-40E4-B870-7431E49F0E6A}" destId="{44AE47F8-4A53-4C71-B4C1-75479BBB6D72}" srcOrd="0" destOrd="0" presId="urn:microsoft.com/office/officeart/2018/2/layout/IconVerticalSolidList"/>
    <dgm:cxn modelId="{C0DE9E61-DE16-483A-A61F-E6EA465FAACA}" type="presOf" srcId="{D9F494DC-868E-4B85-8F96-7B748D8CC09E}" destId="{9F9BEE8D-B373-468C-9EBA-68521EA8A627}" srcOrd="0" destOrd="0" presId="urn:microsoft.com/office/officeart/2018/2/layout/IconVerticalSolidList"/>
    <dgm:cxn modelId="{EDF4CF63-EF21-4DD9-B759-C50C8E06B05C}" srcId="{7EAC89FC-47EC-40E4-B870-7431E49F0E6A}" destId="{D9F494DC-868E-4B85-8F96-7B748D8CC09E}" srcOrd="0" destOrd="0" parTransId="{2043605D-C078-4491-BC19-497210E5CF94}" sibTransId="{95DE6353-F500-4568-8500-FDB8BB5DD93C}"/>
    <dgm:cxn modelId="{4F128F68-D7F2-4FB7-9312-38B8C7120F65}" type="presOf" srcId="{3C4B29CF-8506-4038-95B4-2DBE1C35434A}" destId="{175F5275-D253-4DB7-8B4D-CDF313DB1B32}" srcOrd="0" destOrd="0" presId="urn:microsoft.com/office/officeart/2018/2/layout/IconVerticalSolidList"/>
    <dgm:cxn modelId="{25E1C2B0-FCFE-42F2-B37B-2908A8FD7FDE}" srcId="{7EAC89FC-47EC-40E4-B870-7431E49F0E6A}" destId="{95CA89FF-D2C4-40E7-8B2C-41CB7EA60B48}" srcOrd="5" destOrd="0" parTransId="{2A8B3841-2BDE-46D1-ACFF-DCC3451DC41B}" sibTransId="{B08F0DD2-F27E-4BD6-B385-872492935826}"/>
    <dgm:cxn modelId="{292EB6B7-296A-44C3-B31C-C094F74ED1C0}" srcId="{7EAC89FC-47EC-40E4-B870-7431E49F0E6A}" destId="{B472A9AC-9D11-4238-83FA-9744646D4F51}" srcOrd="6" destOrd="0" parTransId="{9F6E454A-DB3E-4E44-B825-A3DECFEE18AE}" sibTransId="{ED935679-D243-4C17-A99E-7F08E609B4AE}"/>
    <dgm:cxn modelId="{402162C0-7CDC-46C2-8402-DB33335FF205}" type="presOf" srcId="{B472A9AC-9D11-4238-83FA-9744646D4F51}" destId="{4EBB88E7-1284-4800-BBF8-202298C25E03}" srcOrd="0" destOrd="0" presId="urn:microsoft.com/office/officeart/2018/2/layout/IconVerticalSolidList"/>
    <dgm:cxn modelId="{A6AE6FD6-4BBD-43BA-92FB-FA637C1123B1}" type="presOf" srcId="{05FFAED5-3E5C-45A2-82F9-DB3E10119CBD}" destId="{D31FCBE5-CC3D-447E-B9DC-B1C7012512B2}" srcOrd="0" destOrd="0" presId="urn:microsoft.com/office/officeart/2018/2/layout/IconVerticalSolidList"/>
    <dgm:cxn modelId="{FAC46CE5-458C-4463-92AA-27455800E7B1}" type="presOf" srcId="{95CA89FF-D2C4-40E7-8B2C-41CB7EA60B48}" destId="{D815419F-CFD1-45F7-A0A1-7880DB32D657}" srcOrd="0" destOrd="0" presId="urn:microsoft.com/office/officeart/2018/2/layout/IconVerticalSolidList"/>
    <dgm:cxn modelId="{473AEFEA-F383-4182-8C31-8F52D5F8B14F}" srcId="{7EAC89FC-47EC-40E4-B870-7431E49F0E6A}" destId="{3C4B29CF-8506-4038-95B4-2DBE1C35434A}" srcOrd="3" destOrd="0" parTransId="{D64621D4-2468-44B8-8ED9-210C5381FED5}" sibTransId="{D3CC5575-3156-4035-A5B1-917148ED510E}"/>
    <dgm:cxn modelId="{253915F2-5331-4831-9A72-6EE6E076DD06}" type="presOf" srcId="{C5FB4941-CB38-46FB-8F9B-4FF93E2E0518}" destId="{00A53C96-41E5-4BC0-B2A8-779148ABECE5}" srcOrd="0" destOrd="0" presId="urn:microsoft.com/office/officeart/2018/2/layout/IconVerticalSolidList"/>
    <dgm:cxn modelId="{C94FA7F6-FB5D-4DDD-91A3-1493BD9CE0B1}" type="presOf" srcId="{3BDCC704-8559-4CBF-A971-882DFA2B6C82}" destId="{49FEEA7B-8D53-4BC4-BC53-91BBE05DEF6E}" srcOrd="0" destOrd="0" presId="urn:microsoft.com/office/officeart/2018/2/layout/IconVerticalSolidList"/>
    <dgm:cxn modelId="{CD35FF6A-04C9-4E26-9C28-8FF1927BEEF1}" type="presParOf" srcId="{44AE47F8-4A53-4C71-B4C1-75479BBB6D72}" destId="{6539A521-9284-4747-98A8-71E94E74F258}" srcOrd="0" destOrd="0" presId="urn:microsoft.com/office/officeart/2018/2/layout/IconVerticalSolidList"/>
    <dgm:cxn modelId="{E6689229-8ED4-42D4-A5C0-8213C9A27AA5}" type="presParOf" srcId="{6539A521-9284-4747-98A8-71E94E74F258}" destId="{25D2CCB8-BDAA-4BC4-8442-717C5E759B61}" srcOrd="0" destOrd="0" presId="urn:microsoft.com/office/officeart/2018/2/layout/IconVerticalSolidList"/>
    <dgm:cxn modelId="{817C60B7-AD79-452D-9C97-258B51443A76}" type="presParOf" srcId="{6539A521-9284-4747-98A8-71E94E74F258}" destId="{88837BD4-F597-4FEE-95E4-AB156254333E}" srcOrd="1" destOrd="0" presId="urn:microsoft.com/office/officeart/2018/2/layout/IconVerticalSolidList"/>
    <dgm:cxn modelId="{2C394480-A92A-43C1-9AF8-304A2851C632}" type="presParOf" srcId="{6539A521-9284-4747-98A8-71E94E74F258}" destId="{D8BCBD14-B4FE-4C37-8EDF-4BD26A18B31A}" srcOrd="2" destOrd="0" presId="urn:microsoft.com/office/officeart/2018/2/layout/IconVerticalSolidList"/>
    <dgm:cxn modelId="{4AD58B03-BBF2-4223-8B75-29F598D9AC2E}" type="presParOf" srcId="{6539A521-9284-4747-98A8-71E94E74F258}" destId="{9F9BEE8D-B373-468C-9EBA-68521EA8A627}" srcOrd="3" destOrd="0" presId="urn:microsoft.com/office/officeart/2018/2/layout/IconVerticalSolidList"/>
    <dgm:cxn modelId="{DD473690-42DB-425A-BFE1-E660BC03E152}" type="presParOf" srcId="{44AE47F8-4A53-4C71-B4C1-75479BBB6D72}" destId="{2A14992F-9308-4B11-A2D4-47CBE4F0B1FB}" srcOrd="1" destOrd="0" presId="urn:microsoft.com/office/officeart/2018/2/layout/IconVerticalSolidList"/>
    <dgm:cxn modelId="{9238F24F-FEBF-493E-927A-1C4AFECE339E}" type="presParOf" srcId="{44AE47F8-4A53-4C71-B4C1-75479BBB6D72}" destId="{DB1B4A94-6647-4DA2-BB27-01E1FBB131F8}" srcOrd="2" destOrd="0" presId="urn:microsoft.com/office/officeart/2018/2/layout/IconVerticalSolidList"/>
    <dgm:cxn modelId="{BB7EAE21-09A1-40E0-98C1-28673805FB71}" type="presParOf" srcId="{DB1B4A94-6647-4DA2-BB27-01E1FBB131F8}" destId="{DA3E1002-31BA-4269-8E5D-E5602A595369}" srcOrd="0" destOrd="0" presId="urn:microsoft.com/office/officeart/2018/2/layout/IconVerticalSolidList"/>
    <dgm:cxn modelId="{1696FA9D-B26A-49EC-8E77-B9CD8BEAE90D}" type="presParOf" srcId="{DB1B4A94-6647-4DA2-BB27-01E1FBB131F8}" destId="{3567D4CB-5678-421C-8ABC-FBA84E05720E}" srcOrd="1" destOrd="0" presId="urn:microsoft.com/office/officeart/2018/2/layout/IconVerticalSolidList"/>
    <dgm:cxn modelId="{4E70E472-38AA-4CEF-8D49-A87A82CA2715}" type="presParOf" srcId="{DB1B4A94-6647-4DA2-BB27-01E1FBB131F8}" destId="{35C575EF-CA25-4023-A0A6-BD926BCFD8EE}" srcOrd="2" destOrd="0" presId="urn:microsoft.com/office/officeart/2018/2/layout/IconVerticalSolidList"/>
    <dgm:cxn modelId="{2FA91346-6F26-4A83-BE53-8185122985B8}" type="presParOf" srcId="{DB1B4A94-6647-4DA2-BB27-01E1FBB131F8}" destId="{49FEEA7B-8D53-4BC4-BC53-91BBE05DEF6E}" srcOrd="3" destOrd="0" presId="urn:microsoft.com/office/officeart/2018/2/layout/IconVerticalSolidList"/>
    <dgm:cxn modelId="{9DB792CA-E2FA-4E71-A6A5-A7F58EBDDD8A}" type="presParOf" srcId="{44AE47F8-4A53-4C71-B4C1-75479BBB6D72}" destId="{F074D242-B3C7-47BB-A30C-E10E8E978214}" srcOrd="3" destOrd="0" presId="urn:microsoft.com/office/officeart/2018/2/layout/IconVerticalSolidList"/>
    <dgm:cxn modelId="{6F29307B-7759-4284-B65E-4D88079C5BCB}" type="presParOf" srcId="{44AE47F8-4A53-4C71-B4C1-75479BBB6D72}" destId="{008A92ED-0DFE-4531-9CD4-53860DD466FB}" srcOrd="4" destOrd="0" presId="urn:microsoft.com/office/officeart/2018/2/layout/IconVerticalSolidList"/>
    <dgm:cxn modelId="{5D1AE752-6F2E-437C-8106-7F6BF8AD5C01}" type="presParOf" srcId="{008A92ED-0DFE-4531-9CD4-53860DD466FB}" destId="{C1F0671B-DAE7-45EA-8502-2313E88E2DEB}" srcOrd="0" destOrd="0" presId="urn:microsoft.com/office/officeart/2018/2/layout/IconVerticalSolidList"/>
    <dgm:cxn modelId="{B7709CF3-28C4-41F4-B087-82BF4943F459}" type="presParOf" srcId="{008A92ED-0DFE-4531-9CD4-53860DD466FB}" destId="{19FC3D4B-2108-43C1-9EC3-9E82CFC00597}" srcOrd="1" destOrd="0" presId="urn:microsoft.com/office/officeart/2018/2/layout/IconVerticalSolidList"/>
    <dgm:cxn modelId="{3C3B0880-83BD-4C5A-8241-9309356CAF26}" type="presParOf" srcId="{008A92ED-0DFE-4531-9CD4-53860DD466FB}" destId="{73DB0565-15A2-4414-9A71-5B4BB0EC20BD}" srcOrd="2" destOrd="0" presId="urn:microsoft.com/office/officeart/2018/2/layout/IconVerticalSolidList"/>
    <dgm:cxn modelId="{15526920-2221-42B0-91AC-E1D61129338D}" type="presParOf" srcId="{008A92ED-0DFE-4531-9CD4-53860DD466FB}" destId="{00A53C96-41E5-4BC0-B2A8-779148ABECE5}" srcOrd="3" destOrd="0" presId="urn:microsoft.com/office/officeart/2018/2/layout/IconVerticalSolidList"/>
    <dgm:cxn modelId="{EE81D47E-8F6F-4DAA-BAF1-527F9DEDEF26}" type="presParOf" srcId="{44AE47F8-4A53-4C71-B4C1-75479BBB6D72}" destId="{F1A7C100-FD9D-4FB1-9278-7B20970D5E72}" srcOrd="5" destOrd="0" presId="urn:microsoft.com/office/officeart/2018/2/layout/IconVerticalSolidList"/>
    <dgm:cxn modelId="{312409FE-5F5C-4CB4-9A6E-D1554545F2A3}" type="presParOf" srcId="{44AE47F8-4A53-4C71-B4C1-75479BBB6D72}" destId="{FEA05053-2002-4B90-8BAA-359238621815}" srcOrd="6" destOrd="0" presId="urn:microsoft.com/office/officeart/2018/2/layout/IconVerticalSolidList"/>
    <dgm:cxn modelId="{A4307F26-2331-47B8-A4F9-8666F4284B03}" type="presParOf" srcId="{FEA05053-2002-4B90-8BAA-359238621815}" destId="{F8BCC5E1-8B4C-44CA-B1D8-D5F3A97F5B1A}" srcOrd="0" destOrd="0" presId="urn:microsoft.com/office/officeart/2018/2/layout/IconVerticalSolidList"/>
    <dgm:cxn modelId="{8986563C-1BFF-410B-88C1-E3AD22B8A4C9}" type="presParOf" srcId="{FEA05053-2002-4B90-8BAA-359238621815}" destId="{2E839268-F41E-44A8-A964-C617F2226A9F}" srcOrd="1" destOrd="0" presId="urn:microsoft.com/office/officeart/2018/2/layout/IconVerticalSolidList"/>
    <dgm:cxn modelId="{856D5B89-9DC1-4620-85F6-137B2DC7067E}" type="presParOf" srcId="{FEA05053-2002-4B90-8BAA-359238621815}" destId="{0EF11BCA-FFB7-4A76-B072-B5BE7A4653F1}" srcOrd="2" destOrd="0" presId="urn:microsoft.com/office/officeart/2018/2/layout/IconVerticalSolidList"/>
    <dgm:cxn modelId="{D907FBEE-1E0D-481E-B184-FE66494E0FA2}" type="presParOf" srcId="{FEA05053-2002-4B90-8BAA-359238621815}" destId="{175F5275-D253-4DB7-8B4D-CDF313DB1B32}" srcOrd="3" destOrd="0" presId="urn:microsoft.com/office/officeart/2018/2/layout/IconVerticalSolidList"/>
    <dgm:cxn modelId="{22E5054C-F0D0-4495-AF09-4A5A35A4D3B2}" type="presParOf" srcId="{44AE47F8-4A53-4C71-B4C1-75479BBB6D72}" destId="{C144E3C7-5186-4D60-AF9D-1A3DBBDC4483}" srcOrd="7" destOrd="0" presId="urn:microsoft.com/office/officeart/2018/2/layout/IconVerticalSolidList"/>
    <dgm:cxn modelId="{36363962-5797-41E7-B7D5-19979E5578BF}" type="presParOf" srcId="{44AE47F8-4A53-4C71-B4C1-75479BBB6D72}" destId="{D61A3D84-3E92-4191-9289-08ABAF1FAA29}" srcOrd="8" destOrd="0" presId="urn:microsoft.com/office/officeart/2018/2/layout/IconVerticalSolidList"/>
    <dgm:cxn modelId="{09F5411A-12D5-4CA9-8713-DA49D8561FAC}" type="presParOf" srcId="{D61A3D84-3E92-4191-9289-08ABAF1FAA29}" destId="{D014E541-62EE-48DB-AE02-2AE36A2A9B57}" srcOrd="0" destOrd="0" presId="urn:microsoft.com/office/officeart/2018/2/layout/IconVerticalSolidList"/>
    <dgm:cxn modelId="{50BA3510-DCC1-47BE-8EBB-B86A47113DC1}" type="presParOf" srcId="{D61A3D84-3E92-4191-9289-08ABAF1FAA29}" destId="{EA39EB65-5A21-43F7-A711-4CFBCFEF35AF}" srcOrd="1" destOrd="0" presId="urn:microsoft.com/office/officeart/2018/2/layout/IconVerticalSolidList"/>
    <dgm:cxn modelId="{BB100840-04DA-4613-BFE6-E550815951A9}" type="presParOf" srcId="{D61A3D84-3E92-4191-9289-08ABAF1FAA29}" destId="{C2B97F9F-BC82-4A11-AEE4-D368DD7607BD}" srcOrd="2" destOrd="0" presId="urn:microsoft.com/office/officeart/2018/2/layout/IconVerticalSolidList"/>
    <dgm:cxn modelId="{8944FFF8-EB54-4F53-B757-866340C30A11}" type="presParOf" srcId="{D61A3D84-3E92-4191-9289-08ABAF1FAA29}" destId="{D31FCBE5-CC3D-447E-B9DC-B1C7012512B2}" srcOrd="3" destOrd="0" presId="urn:microsoft.com/office/officeart/2018/2/layout/IconVerticalSolidList"/>
    <dgm:cxn modelId="{A1F86BD8-1554-4EAF-8223-9CC74371DB95}" type="presParOf" srcId="{44AE47F8-4A53-4C71-B4C1-75479BBB6D72}" destId="{F4FBD278-4C17-4DC3-B29F-C335BE1297F9}" srcOrd="9" destOrd="0" presId="urn:microsoft.com/office/officeart/2018/2/layout/IconVerticalSolidList"/>
    <dgm:cxn modelId="{482EE07D-C202-49A6-A431-2E5AFE94EDFF}" type="presParOf" srcId="{44AE47F8-4A53-4C71-B4C1-75479BBB6D72}" destId="{6572749D-2FE2-4AEB-9226-3555ECA135BC}" srcOrd="10" destOrd="0" presId="urn:microsoft.com/office/officeart/2018/2/layout/IconVerticalSolidList"/>
    <dgm:cxn modelId="{EFD2DCD5-0FA2-4874-9683-47582D307DDE}" type="presParOf" srcId="{6572749D-2FE2-4AEB-9226-3555ECA135BC}" destId="{E8AEF1F8-FB45-4F7C-8E68-27ECA6CDAA32}" srcOrd="0" destOrd="0" presId="urn:microsoft.com/office/officeart/2018/2/layout/IconVerticalSolidList"/>
    <dgm:cxn modelId="{1E6ABF76-6D74-4531-B316-06E4663E38F8}" type="presParOf" srcId="{6572749D-2FE2-4AEB-9226-3555ECA135BC}" destId="{1035F205-912B-4FA3-94FC-E669A1DB47E3}" srcOrd="1" destOrd="0" presId="urn:microsoft.com/office/officeart/2018/2/layout/IconVerticalSolidList"/>
    <dgm:cxn modelId="{12E5F5D0-670B-452B-8EE2-C7DF260623C4}" type="presParOf" srcId="{6572749D-2FE2-4AEB-9226-3555ECA135BC}" destId="{3E423EFD-AD86-46B6-A903-71EF2A9FB095}" srcOrd="2" destOrd="0" presId="urn:microsoft.com/office/officeart/2018/2/layout/IconVerticalSolidList"/>
    <dgm:cxn modelId="{C7477F69-12B6-411B-BB5A-0A74CB19519D}" type="presParOf" srcId="{6572749D-2FE2-4AEB-9226-3555ECA135BC}" destId="{D815419F-CFD1-45F7-A0A1-7880DB32D657}" srcOrd="3" destOrd="0" presId="urn:microsoft.com/office/officeart/2018/2/layout/IconVerticalSolidList"/>
    <dgm:cxn modelId="{AFD51BE7-07B2-4199-9E1E-198CDB371E4E}" type="presParOf" srcId="{44AE47F8-4A53-4C71-B4C1-75479BBB6D72}" destId="{D781194D-DCD3-4333-AE3E-AF0CE67E1943}" srcOrd="11" destOrd="0" presId="urn:microsoft.com/office/officeart/2018/2/layout/IconVerticalSolidList"/>
    <dgm:cxn modelId="{6C76FA86-C86C-420F-84D1-66C06BA970EF}" type="presParOf" srcId="{44AE47F8-4A53-4C71-B4C1-75479BBB6D72}" destId="{63AEB2F7-8596-4D3D-8748-452666CF6EFE}" srcOrd="12" destOrd="0" presId="urn:microsoft.com/office/officeart/2018/2/layout/IconVerticalSolidList"/>
    <dgm:cxn modelId="{18BEA45F-8246-4E83-A9CF-96BCC721A4E4}" type="presParOf" srcId="{63AEB2F7-8596-4D3D-8748-452666CF6EFE}" destId="{BA6C1B33-909F-42EE-B6F8-D250F7CE06A9}" srcOrd="0" destOrd="0" presId="urn:microsoft.com/office/officeart/2018/2/layout/IconVerticalSolidList"/>
    <dgm:cxn modelId="{87FAA1D9-5C5C-49CB-B042-6B4FFB9340AE}" type="presParOf" srcId="{63AEB2F7-8596-4D3D-8748-452666CF6EFE}" destId="{B3715DFE-8546-45BA-842C-523126470CFA}" srcOrd="1" destOrd="0" presId="urn:microsoft.com/office/officeart/2018/2/layout/IconVerticalSolidList"/>
    <dgm:cxn modelId="{DF37E73F-485E-4A93-ACFB-4B064E2A2C5C}" type="presParOf" srcId="{63AEB2F7-8596-4D3D-8748-452666CF6EFE}" destId="{625A1167-7D6F-4010-BC13-74FE19DAE55A}" srcOrd="2" destOrd="0" presId="urn:microsoft.com/office/officeart/2018/2/layout/IconVerticalSolidList"/>
    <dgm:cxn modelId="{63800F1B-C610-4939-8A96-DD08F1163F64}" type="presParOf" srcId="{63AEB2F7-8596-4D3D-8748-452666CF6EFE}" destId="{4EBB88E7-1284-4800-BBF8-202298C25E0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38EB2F-C6AD-4AB8-A6F0-61B4B5854968}"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1361F670-6B74-46B7-BAEF-742BEF8FC564}">
      <dgm:prSet/>
      <dgm:spPr/>
      <dgm:t>
        <a:bodyPr/>
        <a:lstStyle/>
        <a:p>
          <a:r>
            <a:rPr lang="en-US" dirty="0">
              <a:latin typeface="Arial" panose="020B0604020202020204" pitchFamily="34" charset="0"/>
              <a:cs typeface="Arial" panose="020B0604020202020204" pitchFamily="34" charset="0"/>
            </a:rPr>
            <a:t>Has difficulty walking or sitting</a:t>
          </a:r>
        </a:p>
      </dgm:t>
    </dgm:pt>
    <dgm:pt modelId="{5EDDE012-0847-42A1-B23C-748CD0FE4108}" type="parTrans" cxnId="{41925D90-6382-41B6-A361-DD29907A29E9}">
      <dgm:prSet/>
      <dgm:spPr/>
      <dgm:t>
        <a:bodyPr/>
        <a:lstStyle/>
        <a:p>
          <a:endParaRPr lang="en-US"/>
        </a:p>
      </dgm:t>
    </dgm:pt>
    <dgm:pt modelId="{F1F19297-1354-479A-B2B5-FA43F25EDEDC}" type="sibTrans" cxnId="{41925D90-6382-41B6-A361-DD29907A29E9}">
      <dgm:prSet/>
      <dgm:spPr/>
      <dgm:t>
        <a:bodyPr/>
        <a:lstStyle/>
        <a:p>
          <a:endParaRPr lang="en-US"/>
        </a:p>
      </dgm:t>
    </dgm:pt>
    <dgm:pt modelId="{28A767F8-B6E7-4A3F-A9F5-0659E7B9689D}">
      <dgm:prSet/>
      <dgm:spPr/>
      <dgm:t>
        <a:bodyPr/>
        <a:lstStyle/>
        <a:p>
          <a:r>
            <a:rPr lang="en-US" dirty="0">
              <a:latin typeface="Arial" panose="020B0604020202020204" pitchFamily="34" charset="0"/>
              <a:cs typeface="Arial" panose="020B0604020202020204" pitchFamily="34" charset="0"/>
            </a:rPr>
            <a:t>Experiences bleeding, bruising, or swelling in their private parts</a:t>
          </a:r>
        </a:p>
      </dgm:t>
    </dgm:pt>
    <dgm:pt modelId="{63935112-FE82-4104-9D79-5405D578D9FD}" type="parTrans" cxnId="{1B1FA996-5A9A-4EE6-97D7-C8B367DB973A}">
      <dgm:prSet/>
      <dgm:spPr/>
      <dgm:t>
        <a:bodyPr/>
        <a:lstStyle/>
        <a:p>
          <a:endParaRPr lang="en-US"/>
        </a:p>
      </dgm:t>
    </dgm:pt>
    <dgm:pt modelId="{C7622DB2-987B-4751-A645-2D239AFB7026}" type="sibTrans" cxnId="{1B1FA996-5A9A-4EE6-97D7-C8B367DB973A}">
      <dgm:prSet/>
      <dgm:spPr/>
      <dgm:t>
        <a:bodyPr/>
        <a:lstStyle/>
        <a:p>
          <a:endParaRPr lang="en-US"/>
        </a:p>
      </dgm:t>
    </dgm:pt>
    <dgm:pt modelId="{95EDCBBD-B33C-4B28-B016-752F026B05D7}">
      <dgm:prSet/>
      <dgm:spPr/>
      <dgm:t>
        <a:bodyPr/>
        <a:lstStyle/>
        <a:p>
          <a:r>
            <a:rPr lang="en-US" dirty="0">
              <a:latin typeface="Arial" panose="020B0604020202020204" pitchFamily="34" charset="0"/>
              <a:cs typeface="Arial" panose="020B0604020202020204" pitchFamily="34" charset="0"/>
            </a:rPr>
            <a:t>Suddenly refuses to go to school</a:t>
          </a:r>
        </a:p>
      </dgm:t>
    </dgm:pt>
    <dgm:pt modelId="{7C90B590-1F59-4C33-A971-25255CCFA766}" type="parTrans" cxnId="{3292D752-D8CC-4B92-856D-925732ACABE3}">
      <dgm:prSet/>
      <dgm:spPr/>
      <dgm:t>
        <a:bodyPr/>
        <a:lstStyle/>
        <a:p>
          <a:endParaRPr lang="en-US"/>
        </a:p>
      </dgm:t>
    </dgm:pt>
    <dgm:pt modelId="{50749D8A-31D6-46EE-8136-112F652F3AC1}" type="sibTrans" cxnId="{3292D752-D8CC-4B92-856D-925732ACABE3}">
      <dgm:prSet/>
      <dgm:spPr/>
      <dgm:t>
        <a:bodyPr/>
        <a:lstStyle/>
        <a:p>
          <a:endParaRPr lang="en-US"/>
        </a:p>
      </dgm:t>
    </dgm:pt>
    <dgm:pt modelId="{38117710-7037-4239-8C8B-CBFF80DF0F43}">
      <dgm:prSet/>
      <dgm:spPr/>
      <dgm:t>
        <a:bodyPr/>
        <a:lstStyle/>
        <a:p>
          <a:r>
            <a:rPr lang="en-US" dirty="0">
              <a:latin typeface="Arial" panose="020B0604020202020204" pitchFamily="34" charset="0"/>
              <a:cs typeface="Arial" panose="020B0604020202020204" pitchFamily="34" charset="0"/>
            </a:rPr>
            <a:t>Reports nightmares or bedwetting </a:t>
          </a:r>
        </a:p>
      </dgm:t>
    </dgm:pt>
    <dgm:pt modelId="{94FBC814-D163-4B65-A7CD-02F872F144BE}" type="parTrans" cxnId="{E049B2C9-A571-41E5-BBC2-534C922CDFA9}">
      <dgm:prSet/>
      <dgm:spPr/>
      <dgm:t>
        <a:bodyPr/>
        <a:lstStyle/>
        <a:p>
          <a:endParaRPr lang="en-US"/>
        </a:p>
      </dgm:t>
    </dgm:pt>
    <dgm:pt modelId="{6829C17B-EE23-4C56-92E7-B8C6A0499A15}" type="sibTrans" cxnId="{E049B2C9-A571-41E5-BBC2-534C922CDFA9}">
      <dgm:prSet/>
      <dgm:spPr/>
      <dgm:t>
        <a:bodyPr/>
        <a:lstStyle/>
        <a:p>
          <a:endParaRPr lang="en-US"/>
        </a:p>
      </dgm:t>
    </dgm:pt>
    <dgm:pt modelId="{27B1C6C0-10BB-4B61-A045-9253FA6464A8}">
      <dgm:prSet/>
      <dgm:spPr/>
      <dgm:t>
        <a:bodyPr/>
        <a:lstStyle/>
        <a:p>
          <a:r>
            <a:rPr lang="en-US" dirty="0">
              <a:latin typeface="Arial" panose="020B0604020202020204" pitchFamily="34" charset="0"/>
              <a:cs typeface="Arial" panose="020B0604020202020204" pitchFamily="34" charset="0"/>
            </a:rPr>
            <a:t>Experiences a sudden change in appetite  </a:t>
          </a:r>
        </a:p>
      </dgm:t>
    </dgm:pt>
    <dgm:pt modelId="{E612E536-7C0E-4C45-93E3-4AB431CD5196}" type="parTrans" cxnId="{58C5C27D-5D3F-4EEC-A83C-11F8C425066E}">
      <dgm:prSet/>
      <dgm:spPr/>
      <dgm:t>
        <a:bodyPr/>
        <a:lstStyle/>
        <a:p>
          <a:endParaRPr lang="en-US"/>
        </a:p>
      </dgm:t>
    </dgm:pt>
    <dgm:pt modelId="{ACCFF4AF-7221-453A-97E7-0D0548AB9B8E}" type="sibTrans" cxnId="{58C5C27D-5D3F-4EEC-A83C-11F8C425066E}">
      <dgm:prSet/>
      <dgm:spPr/>
      <dgm:t>
        <a:bodyPr/>
        <a:lstStyle/>
        <a:p>
          <a:endParaRPr lang="en-US"/>
        </a:p>
      </dgm:t>
    </dgm:pt>
    <dgm:pt modelId="{48AB242A-FFF9-488D-BAFB-404A5EEE5457}">
      <dgm:prSet/>
      <dgm:spPr/>
      <dgm:t>
        <a:bodyPr/>
        <a:lstStyle/>
        <a:p>
          <a:r>
            <a:rPr lang="en-US" dirty="0">
              <a:latin typeface="Arial" panose="020B0604020202020204" pitchFamily="34" charset="0"/>
              <a:cs typeface="Arial" panose="020B0604020202020204" pitchFamily="34" charset="0"/>
            </a:rPr>
            <a:t>Runs away </a:t>
          </a:r>
        </a:p>
      </dgm:t>
    </dgm:pt>
    <dgm:pt modelId="{EF4CDE58-C9BA-4C6A-B92F-793CFF232868}" type="parTrans" cxnId="{31C83BEC-BDC6-414F-A73F-AAF81AE4D1B0}">
      <dgm:prSet/>
      <dgm:spPr/>
      <dgm:t>
        <a:bodyPr/>
        <a:lstStyle/>
        <a:p>
          <a:endParaRPr lang="en-US"/>
        </a:p>
      </dgm:t>
    </dgm:pt>
    <dgm:pt modelId="{5886EE10-3830-4B75-B084-12942AB9081B}" type="sibTrans" cxnId="{31C83BEC-BDC6-414F-A73F-AAF81AE4D1B0}">
      <dgm:prSet/>
      <dgm:spPr/>
      <dgm:t>
        <a:bodyPr/>
        <a:lstStyle/>
        <a:p>
          <a:endParaRPr lang="en-US"/>
        </a:p>
      </dgm:t>
    </dgm:pt>
    <dgm:pt modelId="{419C0494-53BB-4F95-9577-F28E5F3A3627}">
      <dgm:prSet/>
      <dgm:spPr/>
      <dgm:t>
        <a:bodyPr/>
        <a:lstStyle/>
        <a:p>
          <a:r>
            <a:rPr lang="en-US" dirty="0">
              <a:latin typeface="Arial" panose="020B0604020202020204" pitchFamily="34" charset="0"/>
              <a:cs typeface="Arial" panose="020B0604020202020204" pitchFamily="34" charset="0"/>
            </a:rPr>
            <a:t>Reports sexual abuse by a parent or another adult caregiver </a:t>
          </a:r>
        </a:p>
      </dgm:t>
    </dgm:pt>
    <dgm:pt modelId="{DC86C337-A0E7-4C66-B3C5-CC8382AAA604}" type="parTrans" cxnId="{A983C9D8-F929-4D1C-BE6F-FAA7810C9587}">
      <dgm:prSet/>
      <dgm:spPr/>
      <dgm:t>
        <a:bodyPr/>
        <a:lstStyle/>
        <a:p>
          <a:endParaRPr lang="en-US"/>
        </a:p>
      </dgm:t>
    </dgm:pt>
    <dgm:pt modelId="{1B22E310-1AC6-41C8-A14C-CF64490948FE}" type="sibTrans" cxnId="{A983C9D8-F929-4D1C-BE6F-FAA7810C9587}">
      <dgm:prSet/>
      <dgm:spPr/>
      <dgm:t>
        <a:bodyPr/>
        <a:lstStyle/>
        <a:p>
          <a:endParaRPr lang="en-US"/>
        </a:p>
      </dgm:t>
    </dgm:pt>
    <dgm:pt modelId="{0451B36C-5C0C-47CB-BB7C-5CE3110624B3}">
      <dgm:prSet/>
      <dgm:spPr/>
      <dgm:t>
        <a:bodyPr/>
        <a:lstStyle/>
        <a:p>
          <a:r>
            <a:rPr lang="en-US" dirty="0">
              <a:latin typeface="Arial" panose="020B0604020202020204" pitchFamily="34" charset="0"/>
              <a:cs typeface="Arial" panose="020B0604020202020204" pitchFamily="34" charset="0"/>
            </a:rPr>
            <a:t>Attaches very quickly to strangers or new adults in their environment</a:t>
          </a:r>
        </a:p>
      </dgm:t>
    </dgm:pt>
    <dgm:pt modelId="{6932CDDC-F3C3-4EC6-801D-02E17A6BDCEE}" type="parTrans" cxnId="{04276B4E-E0F2-4236-8F32-B5D6169F7606}">
      <dgm:prSet/>
      <dgm:spPr/>
      <dgm:t>
        <a:bodyPr/>
        <a:lstStyle/>
        <a:p>
          <a:endParaRPr lang="en-US"/>
        </a:p>
      </dgm:t>
    </dgm:pt>
    <dgm:pt modelId="{6253C6A2-CAC6-4608-BF94-A7D6155402D0}" type="sibTrans" cxnId="{04276B4E-E0F2-4236-8F32-B5D6169F7606}">
      <dgm:prSet/>
      <dgm:spPr/>
      <dgm:t>
        <a:bodyPr/>
        <a:lstStyle/>
        <a:p>
          <a:endParaRPr lang="en-US"/>
        </a:p>
      </dgm:t>
    </dgm:pt>
    <dgm:pt modelId="{EA91BCDA-9A69-4A41-BB24-233DF13D1D89}" type="pres">
      <dgm:prSet presAssocID="{8438EB2F-C6AD-4AB8-A6F0-61B4B5854968}" presName="vert0" presStyleCnt="0">
        <dgm:presLayoutVars>
          <dgm:dir/>
          <dgm:animOne val="branch"/>
          <dgm:animLvl val="lvl"/>
        </dgm:presLayoutVars>
      </dgm:prSet>
      <dgm:spPr/>
    </dgm:pt>
    <dgm:pt modelId="{9C5E45D4-32C9-46A2-BBED-7F2162ECFDDA}" type="pres">
      <dgm:prSet presAssocID="{1361F670-6B74-46B7-BAEF-742BEF8FC564}" presName="thickLine" presStyleLbl="alignNode1" presStyleIdx="0" presStyleCnt="8"/>
      <dgm:spPr/>
    </dgm:pt>
    <dgm:pt modelId="{A934AA2C-C42C-4F89-A1F7-EA7683861414}" type="pres">
      <dgm:prSet presAssocID="{1361F670-6B74-46B7-BAEF-742BEF8FC564}" presName="horz1" presStyleCnt="0"/>
      <dgm:spPr/>
    </dgm:pt>
    <dgm:pt modelId="{D974512E-22DB-4952-BB51-31D7A610DCA8}" type="pres">
      <dgm:prSet presAssocID="{1361F670-6B74-46B7-BAEF-742BEF8FC564}" presName="tx1" presStyleLbl="revTx" presStyleIdx="0" presStyleCnt="8"/>
      <dgm:spPr/>
    </dgm:pt>
    <dgm:pt modelId="{3DD313C8-00BC-434F-AF03-FFA89A7090CE}" type="pres">
      <dgm:prSet presAssocID="{1361F670-6B74-46B7-BAEF-742BEF8FC564}" presName="vert1" presStyleCnt="0"/>
      <dgm:spPr/>
    </dgm:pt>
    <dgm:pt modelId="{DAB099A9-90E3-4A83-81F3-BCED23E81AD1}" type="pres">
      <dgm:prSet presAssocID="{28A767F8-B6E7-4A3F-A9F5-0659E7B9689D}" presName="thickLine" presStyleLbl="alignNode1" presStyleIdx="1" presStyleCnt="8"/>
      <dgm:spPr/>
    </dgm:pt>
    <dgm:pt modelId="{E2BE0BBB-C067-4104-9033-DC606B1A298A}" type="pres">
      <dgm:prSet presAssocID="{28A767F8-B6E7-4A3F-A9F5-0659E7B9689D}" presName="horz1" presStyleCnt="0"/>
      <dgm:spPr/>
    </dgm:pt>
    <dgm:pt modelId="{DF1400EB-3237-494E-BDD4-747D0E142824}" type="pres">
      <dgm:prSet presAssocID="{28A767F8-B6E7-4A3F-A9F5-0659E7B9689D}" presName="tx1" presStyleLbl="revTx" presStyleIdx="1" presStyleCnt="8"/>
      <dgm:spPr/>
    </dgm:pt>
    <dgm:pt modelId="{D7F3ECB5-8299-436D-9CAE-70D67F24DAF3}" type="pres">
      <dgm:prSet presAssocID="{28A767F8-B6E7-4A3F-A9F5-0659E7B9689D}" presName="vert1" presStyleCnt="0"/>
      <dgm:spPr/>
    </dgm:pt>
    <dgm:pt modelId="{DAB8AAC1-BFF4-4A7B-93EC-A9E2E47E9535}" type="pres">
      <dgm:prSet presAssocID="{95EDCBBD-B33C-4B28-B016-752F026B05D7}" presName="thickLine" presStyleLbl="alignNode1" presStyleIdx="2" presStyleCnt="8"/>
      <dgm:spPr/>
    </dgm:pt>
    <dgm:pt modelId="{1F1E7BC3-57AC-43D5-A860-07EF4DB084CC}" type="pres">
      <dgm:prSet presAssocID="{95EDCBBD-B33C-4B28-B016-752F026B05D7}" presName="horz1" presStyleCnt="0"/>
      <dgm:spPr/>
    </dgm:pt>
    <dgm:pt modelId="{1DCF6042-F242-4DC2-A198-9D0CA4759326}" type="pres">
      <dgm:prSet presAssocID="{95EDCBBD-B33C-4B28-B016-752F026B05D7}" presName="tx1" presStyleLbl="revTx" presStyleIdx="2" presStyleCnt="8"/>
      <dgm:spPr/>
    </dgm:pt>
    <dgm:pt modelId="{88981AED-A19F-48D2-BEB3-A350A4100D63}" type="pres">
      <dgm:prSet presAssocID="{95EDCBBD-B33C-4B28-B016-752F026B05D7}" presName="vert1" presStyleCnt="0"/>
      <dgm:spPr/>
    </dgm:pt>
    <dgm:pt modelId="{96881B0B-0996-4234-A605-E9B5D45212CC}" type="pres">
      <dgm:prSet presAssocID="{38117710-7037-4239-8C8B-CBFF80DF0F43}" presName="thickLine" presStyleLbl="alignNode1" presStyleIdx="3" presStyleCnt="8"/>
      <dgm:spPr/>
    </dgm:pt>
    <dgm:pt modelId="{01DC6CDC-906B-4131-BFB8-A673752D75E5}" type="pres">
      <dgm:prSet presAssocID="{38117710-7037-4239-8C8B-CBFF80DF0F43}" presName="horz1" presStyleCnt="0"/>
      <dgm:spPr/>
    </dgm:pt>
    <dgm:pt modelId="{C12CCC72-1EAB-4B9E-BF12-6A4983E26CBA}" type="pres">
      <dgm:prSet presAssocID="{38117710-7037-4239-8C8B-CBFF80DF0F43}" presName="tx1" presStyleLbl="revTx" presStyleIdx="3" presStyleCnt="8"/>
      <dgm:spPr/>
    </dgm:pt>
    <dgm:pt modelId="{F12D97DA-8834-4682-A798-AEBD2C03DCA1}" type="pres">
      <dgm:prSet presAssocID="{38117710-7037-4239-8C8B-CBFF80DF0F43}" presName="vert1" presStyleCnt="0"/>
      <dgm:spPr/>
    </dgm:pt>
    <dgm:pt modelId="{39CDEF04-BC88-4E10-8E55-468A7AA3F7C8}" type="pres">
      <dgm:prSet presAssocID="{27B1C6C0-10BB-4B61-A045-9253FA6464A8}" presName="thickLine" presStyleLbl="alignNode1" presStyleIdx="4" presStyleCnt="8"/>
      <dgm:spPr/>
    </dgm:pt>
    <dgm:pt modelId="{008FFC42-1789-4D22-9B16-B6AE6553547D}" type="pres">
      <dgm:prSet presAssocID="{27B1C6C0-10BB-4B61-A045-9253FA6464A8}" presName="horz1" presStyleCnt="0"/>
      <dgm:spPr/>
    </dgm:pt>
    <dgm:pt modelId="{E0C47C90-B063-44C0-97F1-18720CAE7017}" type="pres">
      <dgm:prSet presAssocID="{27B1C6C0-10BB-4B61-A045-9253FA6464A8}" presName="tx1" presStyleLbl="revTx" presStyleIdx="4" presStyleCnt="8"/>
      <dgm:spPr/>
    </dgm:pt>
    <dgm:pt modelId="{6D596A78-81E2-45DC-B4AF-54CD68098A55}" type="pres">
      <dgm:prSet presAssocID="{27B1C6C0-10BB-4B61-A045-9253FA6464A8}" presName="vert1" presStyleCnt="0"/>
      <dgm:spPr/>
    </dgm:pt>
    <dgm:pt modelId="{F110EBA9-B136-4A71-8962-AACDCB583EC7}" type="pres">
      <dgm:prSet presAssocID="{48AB242A-FFF9-488D-BAFB-404A5EEE5457}" presName="thickLine" presStyleLbl="alignNode1" presStyleIdx="5" presStyleCnt="8"/>
      <dgm:spPr/>
    </dgm:pt>
    <dgm:pt modelId="{B877FB19-80C8-4439-AD85-BD87080E9BD2}" type="pres">
      <dgm:prSet presAssocID="{48AB242A-FFF9-488D-BAFB-404A5EEE5457}" presName="horz1" presStyleCnt="0"/>
      <dgm:spPr/>
    </dgm:pt>
    <dgm:pt modelId="{2082130E-31AA-4A86-9DAE-508BF28CB69A}" type="pres">
      <dgm:prSet presAssocID="{48AB242A-FFF9-488D-BAFB-404A5EEE5457}" presName="tx1" presStyleLbl="revTx" presStyleIdx="5" presStyleCnt="8"/>
      <dgm:spPr/>
    </dgm:pt>
    <dgm:pt modelId="{0071C0F3-ABBD-4849-AEAE-1DB38006BDA8}" type="pres">
      <dgm:prSet presAssocID="{48AB242A-FFF9-488D-BAFB-404A5EEE5457}" presName="vert1" presStyleCnt="0"/>
      <dgm:spPr/>
    </dgm:pt>
    <dgm:pt modelId="{280BCD47-2005-4E64-A6FE-DD485A4ACDEB}" type="pres">
      <dgm:prSet presAssocID="{419C0494-53BB-4F95-9577-F28E5F3A3627}" presName="thickLine" presStyleLbl="alignNode1" presStyleIdx="6" presStyleCnt="8"/>
      <dgm:spPr/>
    </dgm:pt>
    <dgm:pt modelId="{037547CF-D444-4AD3-AA2E-BB0DF48625C2}" type="pres">
      <dgm:prSet presAssocID="{419C0494-53BB-4F95-9577-F28E5F3A3627}" presName="horz1" presStyleCnt="0"/>
      <dgm:spPr/>
    </dgm:pt>
    <dgm:pt modelId="{6336A968-4735-412E-AC35-ED60382E4A19}" type="pres">
      <dgm:prSet presAssocID="{419C0494-53BB-4F95-9577-F28E5F3A3627}" presName="tx1" presStyleLbl="revTx" presStyleIdx="6" presStyleCnt="8"/>
      <dgm:spPr/>
    </dgm:pt>
    <dgm:pt modelId="{531CF039-2182-4851-B7DF-464F55EDC9F4}" type="pres">
      <dgm:prSet presAssocID="{419C0494-53BB-4F95-9577-F28E5F3A3627}" presName="vert1" presStyleCnt="0"/>
      <dgm:spPr/>
    </dgm:pt>
    <dgm:pt modelId="{E9213F02-3B94-42C1-A101-211ABE2E7BC9}" type="pres">
      <dgm:prSet presAssocID="{0451B36C-5C0C-47CB-BB7C-5CE3110624B3}" presName="thickLine" presStyleLbl="alignNode1" presStyleIdx="7" presStyleCnt="8"/>
      <dgm:spPr/>
    </dgm:pt>
    <dgm:pt modelId="{E66FF868-26A6-48DF-BE6A-1B910BAC75C4}" type="pres">
      <dgm:prSet presAssocID="{0451B36C-5C0C-47CB-BB7C-5CE3110624B3}" presName="horz1" presStyleCnt="0"/>
      <dgm:spPr/>
    </dgm:pt>
    <dgm:pt modelId="{A4577995-FD68-4CE5-A8D7-C8E3C8BE0FD2}" type="pres">
      <dgm:prSet presAssocID="{0451B36C-5C0C-47CB-BB7C-5CE3110624B3}" presName="tx1" presStyleLbl="revTx" presStyleIdx="7" presStyleCnt="8"/>
      <dgm:spPr/>
    </dgm:pt>
    <dgm:pt modelId="{30FF6E63-88B7-4FEF-B377-D17EA5459283}" type="pres">
      <dgm:prSet presAssocID="{0451B36C-5C0C-47CB-BB7C-5CE3110624B3}" presName="vert1" presStyleCnt="0"/>
      <dgm:spPr/>
    </dgm:pt>
  </dgm:ptLst>
  <dgm:cxnLst>
    <dgm:cxn modelId="{7C6FC521-7DC3-47DB-9D27-96E6635FC79D}" type="presOf" srcId="{38117710-7037-4239-8C8B-CBFF80DF0F43}" destId="{C12CCC72-1EAB-4B9E-BF12-6A4983E26CBA}" srcOrd="0" destOrd="0" presId="urn:microsoft.com/office/officeart/2008/layout/LinedList"/>
    <dgm:cxn modelId="{3ACC9E24-D4A7-4679-9BEB-23258C66F65E}" type="presOf" srcId="{28A767F8-B6E7-4A3F-A9F5-0659E7B9689D}" destId="{DF1400EB-3237-494E-BDD4-747D0E142824}" srcOrd="0" destOrd="0" presId="urn:microsoft.com/office/officeart/2008/layout/LinedList"/>
    <dgm:cxn modelId="{8FBF212D-CBA4-4823-B033-CE2CB4508976}" type="presOf" srcId="{48AB242A-FFF9-488D-BAFB-404A5EEE5457}" destId="{2082130E-31AA-4A86-9DAE-508BF28CB69A}" srcOrd="0" destOrd="0" presId="urn:microsoft.com/office/officeart/2008/layout/LinedList"/>
    <dgm:cxn modelId="{B701544C-8384-4C00-8D46-63063DF7D332}" type="presOf" srcId="{27B1C6C0-10BB-4B61-A045-9253FA6464A8}" destId="{E0C47C90-B063-44C0-97F1-18720CAE7017}" srcOrd="0" destOrd="0" presId="urn:microsoft.com/office/officeart/2008/layout/LinedList"/>
    <dgm:cxn modelId="{04276B4E-E0F2-4236-8F32-B5D6169F7606}" srcId="{8438EB2F-C6AD-4AB8-A6F0-61B4B5854968}" destId="{0451B36C-5C0C-47CB-BB7C-5CE3110624B3}" srcOrd="7" destOrd="0" parTransId="{6932CDDC-F3C3-4EC6-801D-02E17A6BDCEE}" sibTransId="{6253C6A2-CAC6-4608-BF94-A7D6155402D0}"/>
    <dgm:cxn modelId="{3292D752-D8CC-4B92-856D-925732ACABE3}" srcId="{8438EB2F-C6AD-4AB8-A6F0-61B4B5854968}" destId="{95EDCBBD-B33C-4B28-B016-752F026B05D7}" srcOrd="2" destOrd="0" parTransId="{7C90B590-1F59-4C33-A971-25255CCFA766}" sibTransId="{50749D8A-31D6-46EE-8136-112F652F3AC1}"/>
    <dgm:cxn modelId="{58C5C27D-5D3F-4EEC-A83C-11F8C425066E}" srcId="{8438EB2F-C6AD-4AB8-A6F0-61B4B5854968}" destId="{27B1C6C0-10BB-4B61-A045-9253FA6464A8}" srcOrd="4" destOrd="0" parTransId="{E612E536-7C0E-4C45-93E3-4AB431CD5196}" sibTransId="{ACCFF4AF-7221-453A-97E7-0D0548AB9B8E}"/>
    <dgm:cxn modelId="{72E72387-6970-4809-AC38-A3E47E60E13D}" type="presOf" srcId="{8438EB2F-C6AD-4AB8-A6F0-61B4B5854968}" destId="{EA91BCDA-9A69-4A41-BB24-233DF13D1D89}" srcOrd="0" destOrd="0" presId="urn:microsoft.com/office/officeart/2008/layout/LinedList"/>
    <dgm:cxn modelId="{41925D90-6382-41B6-A361-DD29907A29E9}" srcId="{8438EB2F-C6AD-4AB8-A6F0-61B4B5854968}" destId="{1361F670-6B74-46B7-BAEF-742BEF8FC564}" srcOrd="0" destOrd="0" parTransId="{5EDDE012-0847-42A1-B23C-748CD0FE4108}" sibTransId="{F1F19297-1354-479A-B2B5-FA43F25EDEDC}"/>
    <dgm:cxn modelId="{1B1FA996-5A9A-4EE6-97D7-C8B367DB973A}" srcId="{8438EB2F-C6AD-4AB8-A6F0-61B4B5854968}" destId="{28A767F8-B6E7-4A3F-A9F5-0659E7B9689D}" srcOrd="1" destOrd="0" parTransId="{63935112-FE82-4104-9D79-5405D578D9FD}" sibTransId="{C7622DB2-987B-4751-A645-2D239AFB7026}"/>
    <dgm:cxn modelId="{EBB852A2-5A5C-4D58-9311-B6EE8CE9E851}" type="presOf" srcId="{0451B36C-5C0C-47CB-BB7C-5CE3110624B3}" destId="{A4577995-FD68-4CE5-A8D7-C8E3C8BE0FD2}" srcOrd="0" destOrd="0" presId="urn:microsoft.com/office/officeart/2008/layout/LinedList"/>
    <dgm:cxn modelId="{E049B2C9-A571-41E5-BBC2-534C922CDFA9}" srcId="{8438EB2F-C6AD-4AB8-A6F0-61B4B5854968}" destId="{38117710-7037-4239-8C8B-CBFF80DF0F43}" srcOrd="3" destOrd="0" parTransId="{94FBC814-D163-4B65-A7CD-02F872F144BE}" sibTransId="{6829C17B-EE23-4C56-92E7-B8C6A0499A15}"/>
    <dgm:cxn modelId="{39C025CA-89B6-470E-8E2D-4426D5D5BBCC}" type="presOf" srcId="{1361F670-6B74-46B7-BAEF-742BEF8FC564}" destId="{D974512E-22DB-4952-BB51-31D7A610DCA8}" srcOrd="0" destOrd="0" presId="urn:microsoft.com/office/officeart/2008/layout/LinedList"/>
    <dgm:cxn modelId="{A983C9D8-F929-4D1C-BE6F-FAA7810C9587}" srcId="{8438EB2F-C6AD-4AB8-A6F0-61B4B5854968}" destId="{419C0494-53BB-4F95-9577-F28E5F3A3627}" srcOrd="6" destOrd="0" parTransId="{DC86C337-A0E7-4C66-B3C5-CC8382AAA604}" sibTransId="{1B22E310-1AC6-41C8-A14C-CF64490948FE}"/>
    <dgm:cxn modelId="{C024B2E6-E5EA-456A-82B3-C111EB3E7DD4}" type="presOf" srcId="{95EDCBBD-B33C-4B28-B016-752F026B05D7}" destId="{1DCF6042-F242-4DC2-A198-9D0CA4759326}" srcOrd="0" destOrd="0" presId="urn:microsoft.com/office/officeart/2008/layout/LinedList"/>
    <dgm:cxn modelId="{36027AE8-1969-457B-B8E6-B5493FBD552B}" type="presOf" srcId="{419C0494-53BB-4F95-9577-F28E5F3A3627}" destId="{6336A968-4735-412E-AC35-ED60382E4A19}" srcOrd="0" destOrd="0" presId="urn:microsoft.com/office/officeart/2008/layout/LinedList"/>
    <dgm:cxn modelId="{31C83BEC-BDC6-414F-A73F-AAF81AE4D1B0}" srcId="{8438EB2F-C6AD-4AB8-A6F0-61B4B5854968}" destId="{48AB242A-FFF9-488D-BAFB-404A5EEE5457}" srcOrd="5" destOrd="0" parTransId="{EF4CDE58-C9BA-4C6A-B92F-793CFF232868}" sibTransId="{5886EE10-3830-4B75-B084-12942AB9081B}"/>
    <dgm:cxn modelId="{71E60CB8-87DC-40D7-BF09-ABA73768071A}" type="presParOf" srcId="{EA91BCDA-9A69-4A41-BB24-233DF13D1D89}" destId="{9C5E45D4-32C9-46A2-BBED-7F2162ECFDDA}" srcOrd="0" destOrd="0" presId="urn:microsoft.com/office/officeart/2008/layout/LinedList"/>
    <dgm:cxn modelId="{DA4B9556-21F6-48C5-A523-4398D0533581}" type="presParOf" srcId="{EA91BCDA-9A69-4A41-BB24-233DF13D1D89}" destId="{A934AA2C-C42C-4F89-A1F7-EA7683861414}" srcOrd="1" destOrd="0" presId="urn:microsoft.com/office/officeart/2008/layout/LinedList"/>
    <dgm:cxn modelId="{A469799F-E780-4ADE-B39D-C924375C5067}" type="presParOf" srcId="{A934AA2C-C42C-4F89-A1F7-EA7683861414}" destId="{D974512E-22DB-4952-BB51-31D7A610DCA8}" srcOrd="0" destOrd="0" presId="urn:microsoft.com/office/officeart/2008/layout/LinedList"/>
    <dgm:cxn modelId="{319695D9-813C-4201-A945-B4E842D59C1E}" type="presParOf" srcId="{A934AA2C-C42C-4F89-A1F7-EA7683861414}" destId="{3DD313C8-00BC-434F-AF03-FFA89A7090CE}" srcOrd="1" destOrd="0" presId="urn:microsoft.com/office/officeart/2008/layout/LinedList"/>
    <dgm:cxn modelId="{ADDA607D-C3FC-4DFF-B23B-A45CFE5A6891}" type="presParOf" srcId="{EA91BCDA-9A69-4A41-BB24-233DF13D1D89}" destId="{DAB099A9-90E3-4A83-81F3-BCED23E81AD1}" srcOrd="2" destOrd="0" presId="urn:microsoft.com/office/officeart/2008/layout/LinedList"/>
    <dgm:cxn modelId="{BD18FB8D-0018-465E-9E1B-55427C523AE4}" type="presParOf" srcId="{EA91BCDA-9A69-4A41-BB24-233DF13D1D89}" destId="{E2BE0BBB-C067-4104-9033-DC606B1A298A}" srcOrd="3" destOrd="0" presId="urn:microsoft.com/office/officeart/2008/layout/LinedList"/>
    <dgm:cxn modelId="{0D2B55DF-7C9A-45B7-B195-78C1132D33FA}" type="presParOf" srcId="{E2BE0BBB-C067-4104-9033-DC606B1A298A}" destId="{DF1400EB-3237-494E-BDD4-747D0E142824}" srcOrd="0" destOrd="0" presId="urn:microsoft.com/office/officeart/2008/layout/LinedList"/>
    <dgm:cxn modelId="{378C6650-0D88-4396-85EF-E9465B360189}" type="presParOf" srcId="{E2BE0BBB-C067-4104-9033-DC606B1A298A}" destId="{D7F3ECB5-8299-436D-9CAE-70D67F24DAF3}" srcOrd="1" destOrd="0" presId="urn:microsoft.com/office/officeart/2008/layout/LinedList"/>
    <dgm:cxn modelId="{45CD07DB-BA74-4162-935B-4061FC6FFAFD}" type="presParOf" srcId="{EA91BCDA-9A69-4A41-BB24-233DF13D1D89}" destId="{DAB8AAC1-BFF4-4A7B-93EC-A9E2E47E9535}" srcOrd="4" destOrd="0" presId="urn:microsoft.com/office/officeart/2008/layout/LinedList"/>
    <dgm:cxn modelId="{5B5C96BF-91EC-49C5-93A2-483A1DD3157B}" type="presParOf" srcId="{EA91BCDA-9A69-4A41-BB24-233DF13D1D89}" destId="{1F1E7BC3-57AC-43D5-A860-07EF4DB084CC}" srcOrd="5" destOrd="0" presId="urn:microsoft.com/office/officeart/2008/layout/LinedList"/>
    <dgm:cxn modelId="{C0E87F84-6A9A-43B4-8A07-A565983E918C}" type="presParOf" srcId="{1F1E7BC3-57AC-43D5-A860-07EF4DB084CC}" destId="{1DCF6042-F242-4DC2-A198-9D0CA4759326}" srcOrd="0" destOrd="0" presId="urn:microsoft.com/office/officeart/2008/layout/LinedList"/>
    <dgm:cxn modelId="{6FB18F4C-3430-492B-910A-7753031B8828}" type="presParOf" srcId="{1F1E7BC3-57AC-43D5-A860-07EF4DB084CC}" destId="{88981AED-A19F-48D2-BEB3-A350A4100D63}" srcOrd="1" destOrd="0" presId="urn:microsoft.com/office/officeart/2008/layout/LinedList"/>
    <dgm:cxn modelId="{E29B4BC7-5BA4-43CC-AA49-D6D6CAE8729D}" type="presParOf" srcId="{EA91BCDA-9A69-4A41-BB24-233DF13D1D89}" destId="{96881B0B-0996-4234-A605-E9B5D45212CC}" srcOrd="6" destOrd="0" presId="urn:microsoft.com/office/officeart/2008/layout/LinedList"/>
    <dgm:cxn modelId="{07BDAE12-A835-41CF-977C-7D9C21C4D1D9}" type="presParOf" srcId="{EA91BCDA-9A69-4A41-BB24-233DF13D1D89}" destId="{01DC6CDC-906B-4131-BFB8-A673752D75E5}" srcOrd="7" destOrd="0" presId="urn:microsoft.com/office/officeart/2008/layout/LinedList"/>
    <dgm:cxn modelId="{B4BB4048-08E9-4B48-B713-9D3A990E7383}" type="presParOf" srcId="{01DC6CDC-906B-4131-BFB8-A673752D75E5}" destId="{C12CCC72-1EAB-4B9E-BF12-6A4983E26CBA}" srcOrd="0" destOrd="0" presId="urn:microsoft.com/office/officeart/2008/layout/LinedList"/>
    <dgm:cxn modelId="{EE6A76F5-0177-4763-A779-92BFB6E07670}" type="presParOf" srcId="{01DC6CDC-906B-4131-BFB8-A673752D75E5}" destId="{F12D97DA-8834-4682-A798-AEBD2C03DCA1}" srcOrd="1" destOrd="0" presId="urn:microsoft.com/office/officeart/2008/layout/LinedList"/>
    <dgm:cxn modelId="{1D3A8D86-8AEE-440F-AAA1-F07017EE62F9}" type="presParOf" srcId="{EA91BCDA-9A69-4A41-BB24-233DF13D1D89}" destId="{39CDEF04-BC88-4E10-8E55-468A7AA3F7C8}" srcOrd="8" destOrd="0" presId="urn:microsoft.com/office/officeart/2008/layout/LinedList"/>
    <dgm:cxn modelId="{67D1E509-437D-4857-8B9F-F209DDDAA844}" type="presParOf" srcId="{EA91BCDA-9A69-4A41-BB24-233DF13D1D89}" destId="{008FFC42-1789-4D22-9B16-B6AE6553547D}" srcOrd="9" destOrd="0" presId="urn:microsoft.com/office/officeart/2008/layout/LinedList"/>
    <dgm:cxn modelId="{8AFB3FF6-1177-456F-97AD-12F4E7746BEA}" type="presParOf" srcId="{008FFC42-1789-4D22-9B16-B6AE6553547D}" destId="{E0C47C90-B063-44C0-97F1-18720CAE7017}" srcOrd="0" destOrd="0" presId="urn:microsoft.com/office/officeart/2008/layout/LinedList"/>
    <dgm:cxn modelId="{42FC3A6B-004E-4A01-806F-EAB9E1ACB58E}" type="presParOf" srcId="{008FFC42-1789-4D22-9B16-B6AE6553547D}" destId="{6D596A78-81E2-45DC-B4AF-54CD68098A55}" srcOrd="1" destOrd="0" presId="urn:microsoft.com/office/officeart/2008/layout/LinedList"/>
    <dgm:cxn modelId="{4A46510E-4F8B-426C-91EC-565969A3CD45}" type="presParOf" srcId="{EA91BCDA-9A69-4A41-BB24-233DF13D1D89}" destId="{F110EBA9-B136-4A71-8962-AACDCB583EC7}" srcOrd="10" destOrd="0" presId="urn:microsoft.com/office/officeart/2008/layout/LinedList"/>
    <dgm:cxn modelId="{C1B4ADC5-B4B5-4B08-815F-29FBD66F93CB}" type="presParOf" srcId="{EA91BCDA-9A69-4A41-BB24-233DF13D1D89}" destId="{B877FB19-80C8-4439-AD85-BD87080E9BD2}" srcOrd="11" destOrd="0" presId="urn:microsoft.com/office/officeart/2008/layout/LinedList"/>
    <dgm:cxn modelId="{120B630B-E2A6-4CB9-8E9D-ABB82F23293D}" type="presParOf" srcId="{B877FB19-80C8-4439-AD85-BD87080E9BD2}" destId="{2082130E-31AA-4A86-9DAE-508BF28CB69A}" srcOrd="0" destOrd="0" presId="urn:microsoft.com/office/officeart/2008/layout/LinedList"/>
    <dgm:cxn modelId="{9A8291FE-8D1F-442C-97B6-C4F648E69B7C}" type="presParOf" srcId="{B877FB19-80C8-4439-AD85-BD87080E9BD2}" destId="{0071C0F3-ABBD-4849-AEAE-1DB38006BDA8}" srcOrd="1" destOrd="0" presId="urn:microsoft.com/office/officeart/2008/layout/LinedList"/>
    <dgm:cxn modelId="{E56B7AA1-814D-4C33-9C1C-1F0AD7791CEA}" type="presParOf" srcId="{EA91BCDA-9A69-4A41-BB24-233DF13D1D89}" destId="{280BCD47-2005-4E64-A6FE-DD485A4ACDEB}" srcOrd="12" destOrd="0" presId="urn:microsoft.com/office/officeart/2008/layout/LinedList"/>
    <dgm:cxn modelId="{A4E417F7-8092-4024-8645-6E83D00B4CA9}" type="presParOf" srcId="{EA91BCDA-9A69-4A41-BB24-233DF13D1D89}" destId="{037547CF-D444-4AD3-AA2E-BB0DF48625C2}" srcOrd="13" destOrd="0" presId="urn:microsoft.com/office/officeart/2008/layout/LinedList"/>
    <dgm:cxn modelId="{1219AC3E-F636-4DB9-82B1-06E707A1111D}" type="presParOf" srcId="{037547CF-D444-4AD3-AA2E-BB0DF48625C2}" destId="{6336A968-4735-412E-AC35-ED60382E4A19}" srcOrd="0" destOrd="0" presId="urn:microsoft.com/office/officeart/2008/layout/LinedList"/>
    <dgm:cxn modelId="{6BE06692-4AB1-4734-B96E-407C6F772BB5}" type="presParOf" srcId="{037547CF-D444-4AD3-AA2E-BB0DF48625C2}" destId="{531CF039-2182-4851-B7DF-464F55EDC9F4}" srcOrd="1" destOrd="0" presId="urn:microsoft.com/office/officeart/2008/layout/LinedList"/>
    <dgm:cxn modelId="{1571C4C5-2670-4FF6-9E4D-32810D35C168}" type="presParOf" srcId="{EA91BCDA-9A69-4A41-BB24-233DF13D1D89}" destId="{E9213F02-3B94-42C1-A101-211ABE2E7BC9}" srcOrd="14" destOrd="0" presId="urn:microsoft.com/office/officeart/2008/layout/LinedList"/>
    <dgm:cxn modelId="{C8A5AA57-276D-46A9-ABCF-37A439ACF8A9}" type="presParOf" srcId="{EA91BCDA-9A69-4A41-BB24-233DF13D1D89}" destId="{E66FF868-26A6-48DF-BE6A-1B910BAC75C4}" srcOrd="15" destOrd="0" presId="urn:microsoft.com/office/officeart/2008/layout/LinedList"/>
    <dgm:cxn modelId="{C979775D-47A4-4466-855E-706967D5E3DB}" type="presParOf" srcId="{E66FF868-26A6-48DF-BE6A-1B910BAC75C4}" destId="{A4577995-FD68-4CE5-A8D7-C8E3C8BE0FD2}" srcOrd="0" destOrd="0" presId="urn:microsoft.com/office/officeart/2008/layout/LinedList"/>
    <dgm:cxn modelId="{7ADDA317-C9FE-42B9-93A9-9BD693D95797}" type="presParOf" srcId="{E66FF868-26A6-48DF-BE6A-1B910BAC75C4}" destId="{30FF6E63-88B7-4FEF-B377-D17EA545928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95E5F6-91AD-4154-BECE-2F8A64CEE4BC}"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F20E04C3-31F3-4D9E-8D91-4C670BC5C012}">
      <dgm:prSet/>
      <dgm:spPr/>
      <dgm:t>
        <a:bodyPr/>
        <a:lstStyle/>
        <a:p>
          <a:r>
            <a:rPr lang="en-US" b="1" dirty="0">
              <a:latin typeface="Arial" panose="020B0604020202020204" pitchFamily="34" charset="0"/>
              <a:cs typeface="Arial" panose="020B0604020202020204" pitchFamily="34" charset="0"/>
            </a:rPr>
            <a:t>Avoid denial and remain calm.</a:t>
          </a:r>
          <a:r>
            <a:rPr lang="en-US" dirty="0">
              <a:latin typeface="Arial" panose="020B0604020202020204" pitchFamily="34" charset="0"/>
              <a:cs typeface="Arial" panose="020B0604020202020204" pitchFamily="34" charset="0"/>
            </a:rPr>
            <a:t> </a:t>
          </a:r>
        </a:p>
      </dgm:t>
    </dgm:pt>
    <dgm:pt modelId="{149AE8C8-02A1-4A1B-8EAC-72013EA18E86}" type="parTrans" cxnId="{6B36EC80-8079-403A-A88A-1A581F472334}">
      <dgm:prSet/>
      <dgm:spPr/>
      <dgm:t>
        <a:bodyPr/>
        <a:lstStyle/>
        <a:p>
          <a:endParaRPr lang="en-US"/>
        </a:p>
      </dgm:t>
    </dgm:pt>
    <dgm:pt modelId="{5261381E-35A3-4232-89F5-783B7C9F499B}" type="sibTrans" cxnId="{6B36EC80-8079-403A-A88A-1A581F472334}">
      <dgm:prSet phldrT="01" phldr="0"/>
      <dgm:spPr/>
      <dgm:t>
        <a:bodyPr/>
        <a:lstStyle/>
        <a:p>
          <a:r>
            <a:rPr lang="en-US"/>
            <a:t>01</a:t>
          </a:r>
        </a:p>
      </dgm:t>
    </dgm:pt>
    <dgm:pt modelId="{384DD748-1524-419B-97A8-D490AB359462}">
      <dgm:prSet/>
      <dgm:spPr/>
      <dgm:t>
        <a:bodyPr/>
        <a:lstStyle/>
        <a:p>
          <a:r>
            <a:rPr lang="en-US" b="1" dirty="0">
              <a:latin typeface="Arial" panose="020B0604020202020204" pitchFamily="34" charset="0"/>
              <a:cs typeface="Arial" panose="020B0604020202020204" pitchFamily="34" charset="0"/>
            </a:rPr>
            <a:t>Don’t interrogate</a:t>
          </a:r>
          <a:r>
            <a:rPr lang="en-US" b="1" dirty="0"/>
            <a:t>.</a:t>
          </a:r>
          <a:endParaRPr lang="en-US" dirty="0"/>
        </a:p>
      </dgm:t>
    </dgm:pt>
    <dgm:pt modelId="{5B50FA70-8202-4440-92A3-E2B0E0C3AB80}" type="parTrans" cxnId="{E361EAE4-1C1C-453C-A4AE-9BB6EF286383}">
      <dgm:prSet/>
      <dgm:spPr/>
      <dgm:t>
        <a:bodyPr/>
        <a:lstStyle/>
        <a:p>
          <a:endParaRPr lang="en-US"/>
        </a:p>
      </dgm:t>
    </dgm:pt>
    <dgm:pt modelId="{DF2757F9-B20D-4B5B-BCA2-278906A48E1C}" type="sibTrans" cxnId="{E361EAE4-1C1C-453C-A4AE-9BB6EF286383}">
      <dgm:prSet phldrT="02" phldr="0"/>
      <dgm:spPr/>
      <dgm:t>
        <a:bodyPr/>
        <a:lstStyle/>
        <a:p>
          <a:r>
            <a:rPr lang="en-US"/>
            <a:t>02</a:t>
          </a:r>
        </a:p>
      </dgm:t>
    </dgm:pt>
    <dgm:pt modelId="{6205AA55-4253-4FCD-93AC-C56FFC5EC349}">
      <dgm:prSet/>
      <dgm:spPr/>
      <dgm:t>
        <a:bodyPr/>
        <a:lstStyle/>
        <a:p>
          <a:r>
            <a:rPr lang="en-US" b="1" dirty="0">
              <a:latin typeface="Arial" panose="020B0604020202020204" pitchFamily="34" charset="0"/>
              <a:cs typeface="Arial" panose="020B0604020202020204" pitchFamily="34" charset="0"/>
            </a:rPr>
            <a:t>Reassure the child that they did nothing wrong.</a:t>
          </a:r>
          <a:r>
            <a:rPr lang="en-US" dirty="0">
              <a:latin typeface="Arial" panose="020B0604020202020204" pitchFamily="34" charset="0"/>
              <a:cs typeface="Arial" panose="020B0604020202020204" pitchFamily="34" charset="0"/>
            </a:rPr>
            <a:t> </a:t>
          </a:r>
        </a:p>
      </dgm:t>
    </dgm:pt>
    <dgm:pt modelId="{323C3D8A-7F21-48E0-9FB1-DD69BF3A4A49}" type="parTrans" cxnId="{1AC8D0AA-8BB5-434E-826B-F4EDD13B33E9}">
      <dgm:prSet/>
      <dgm:spPr/>
      <dgm:t>
        <a:bodyPr/>
        <a:lstStyle/>
        <a:p>
          <a:endParaRPr lang="en-US"/>
        </a:p>
      </dgm:t>
    </dgm:pt>
    <dgm:pt modelId="{CAE4F408-E69F-4BDF-9D9A-D073EE9C5BC0}" type="sibTrans" cxnId="{1AC8D0AA-8BB5-434E-826B-F4EDD13B33E9}">
      <dgm:prSet phldrT="03" phldr="0"/>
      <dgm:spPr/>
      <dgm:t>
        <a:bodyPr/>
        <a:lstStyle/>
        <a:p>
          <a:r>
            <a:rPr lang="en-US"/>
            <a:t>03</a:t>
          </a:r>
        </a:p>
      </dgm:t>
    </dgm:pt>
    <dgm:pt modelId="{2BCCD398-EBB1-42EE-A233-F5B9B6C44D70}">
      <dgm:prSet/>
      <dgm:spPr/>
      <dgm:t>
        <a:bodyPr/>
        <a:lstStyle/>
        <a:p>
          <a:r>
            <a:rPr lang="en-US" b="1" dirty="0">
              <a:latin typeface="Arial" panose="020B0604020202020204" pitchFamily="34" charset="0"/>
              <a:cs typeface="Arial" panose="020B0604020202020204" pitchFamily="34" charset="0"/>
            </a:rPr>
            <a:t>Safety first</a:t>
          </a:r>
          <a:r>
            <a:rPr lang="en-US" b="1" dirty="0"/>
            <a:t>.</a:t>
          </a:r>
          <a:r>
            <a:rPr lang="en-US" dirty="0"/>
            <a:t> </a:t>
          </a:r>
        </a:p>
      </dgm:t>
    </dgm:pt>
    <dgm:pt modelId="{3971DAF5-A1E2-4BAD-B936-8815C41A0F27}" type="parTrans" cxnId="{62B3A4CB-816D-4130-ABEF-9AB2BFDA7F9D}">
      <dgm:prSet/>
      <dgm:spPr/>
      <dgm:t>
        <a:bodyPr/>
        <a:lstStyle/>
        <a:p>
          <a:endParaRPr lang="en-US"/>
        </a:p>
      </dgm:t>
    </dgm:pt>
    <dgm:pt modelId="{584E00BF-6F72-4C3F-B23F-102140E9802A}" type="sibTrans" cxnId="{62B3A4CB-816D-4130-ABEF-9AB2BFDA7F9D}">
      <dgm:prSet phldrT="04" phldr="0"/>
      <dgm:spPr/>
      <dgm:t>
        <a:bodyPr/>
        <a:lstStyle/>
        <a:p>
          <a:r>
            <a:rPr lang="en-US"/>
            <a:t>04</a:t>
          </a:r>
        </a:p>
      </dgm:t>
    </dgm:pt>
    <dgm:pt modelId="{3356A0F1-A810-4096-9643-BF72B5C4252C}" type="pres">
      <dgm:prSet presAssocID="{6595E5F6-91AD-4154-BECE-2F8A64CEE4BC}" presName="Name0" presStyleCnt="0">
        <dgm:presLayoutVars>
          <dgm:animLvl val="lvl"/>
          <dgm:resizeHandles val="exact"/>
        </dgm:presLayoutVars>
      </dgm:prSet>
      <dgm:spPr/>
    </dgm:pt>
    <dgm:pt modelId="{58481922-7905-40FC-84DB-ACA950B217FF}" type="pres">
      <dgm:prSet presAssocID="{F20E04C3-31F3-4D9E-8D91-4C670BC5C012}" presName="compositeNode" presStyleCnt="0">
        <dgm:presLayoutVars>
          <dgm:bulletEnabled val="1"/>
        </dgm:presLayoutVars>
      </dgm:prSet>
      <dgm:spPr/>
    </dgm:pt>
    <dgm:pt modelId="{4DF7F8EF-E856-4DC4-801D-1F7B2973A9E2}" type="pres">
      <dgm:prSet presAssocID="{F20E04C3-31F3-4D9E-8D91-4C670BC5C012}" presName="bgRect" presStyleLbl="alignNode1" presStyleIdx="0" presStyleCnt="4"/>
      <dgm:spPr/>
    </dgm:pt>
    <dgm:pt modelId="{A704FB17-1BBB-45CC-B064-1B8D8CC5D824}" type="pres">
      <dgm:prSet presAssocID="{5261381E-35A3-4232-89F5-783B7C9F499B}" presName="sibTransNodeRect" presStyleLbl="alignNode1" presStyleIdx="0" presStyleCnt="4">
        <dgm:presLayoutVars>
          <dgm:chMax val="0"/>
          <dgm:bulletEnabled val="1"/>
        </dgm:presLayoutVars>
      </dgm:prSet>
      <dgm:spPr/>
    </dgm:pt>
    <dgm:pt modelId="{B6C05F36-F235-45EC-8991-D8C33AB15988}" type="pres">
      <dgm:prSet presAssocID="{F20E04C3-31F3-4D9E-8D91-4C670BC5C012}" presName="nodeRect" presStyleLbl="alignNode1" presStyleIdx="0" presStyleCnt="4">
        <dgm:presLayoutVars>
          <dgm:bulletEnabled val="1"/>
        </dgm:presLayoutVars>
      </dgm:prSet>
      <dgm:spPr/>
    </dgm:pt>
    <dgm:pt modelId="{D81A59AA-D933-42E4-B5CB-134E6C9DE1D3}" type="pres">
      <dgm:prSet presAssocID="{5261381E-35A3-4232-89F5-783B7C9F499B}" presName="sibTrans" presStyleCnt="0"/>
      <dgm:spPr/>
    </dgm:pt>
    <dgm:pt modelId="{87AE1DFE-DE6C-42B6-8D70-978C41A02466}" type="pres">
      <dgm:prSet presAssocID="{384DD748-1524-419B-97A8-D490AB359462}" presName="compositeNode" presStyleCnt="0">
        <dgm:presLayoutVars>
          <dgm:bulletEnabled val="1"/>
        </dgm:presLayoutVars>
      </dgm:prSet>
      <dgm:spPr/>
    </dgm:pt>
    <dgm:pt modelId="{1EF30605-C19B-41C3-98BF-154C2A35F9A2}" type="pres">
      <dgm:prSet presAssocID="{384DD748-1524-419B-97A8-D490AB359462}" presName="bgRect" presStyleLbl="alignNode1" presStyleIdx="1" presStyleCnt="4"/>
      <dgm:spPr/>
    </dgm:pt>
    <dgm:pt modelId="{1200EE32-3189-455B-95FD-0AD7309B383B}" type="pres">
      <dgm:prSet presAssocID="{DF2757F9-B20D-4B5B-BCA2-278906A48E1C}" presName="sibTransNodeRect" presStyleLbl="alignNode1" presStyleIdx="1" presStyleCnt="4">
        <dgm:presLayoutVars>
          <dgm:chMax val="0"/>
          <dgm:bulletEnabled val="1"/>
        </dgm:presLayoutVars>
      </dgm:prSet>
      <dgm:spPr/>
    </dgm:pt>
    <dgm:pt modelId="{CC5F91FF-3490-463C-A72F-8F087E430B02}" type="pres">
      <dgm:prSet presAssocID="{384DD748-1524-419B-97A8-D490AB359462}" presName="nodeRect" presStyleLbl="alignNode1" presStyleIdx="1" presStyleCnt="4">
        <dgm:presLayoutVars>
          <dgm:bulletEnabled val="1"/>
        </dgm:presLayoutVars>
      </dgm:prSet>
      <dgm:spPr/>
    </dgm:pt>
    <dgm:pt modelId="{F7B00B65-93D6-45C6-9741-B0A3012565E2}" type="pres">
      <dgm:prSet presAssocID="{DF2757F9-B20D-4B5B-BCA2-278906A48E1C}" presName="sibTrans" presStyleCnt="0"/>
      <dgm:spPr/>
    </dgm:pt>
    <dgm:pt modelId="{C7AA5E63-98DC-40B6-A21A-3EC004BBACDB}" type="pres">
      <dgm:prSet presAssocID="{6205AA55-4253-4FCD-93AC-C56FFC5EC349}" presName="compositeNode" presStyleCnt="0">
        <dgm:presLayoutVars>
          <dgm:bulletEnabled val="1"/>
        </dgm:presLayoutVars>
      </dgm:prSet>
      <dgm:spPr/>
    </dgm:pt>
    <dgm:pt modelId="{67AB9B59-FF09-4E46-A3E4-4DFAC74BC657}" type="pres">
      <dgm:prSet presAssocID="{6205AA55-4253-4FCD-93AC-C56FFC5EC349}" presName="bgRect" presStyleLbl="alignNode1" presStyleIdx="2" presStyleCnt="4"/>
      <dgm:spPr/>
    </dgm:pt>
    <dgm:pt modelId="{1118A6EB-CFEC-4D37-AD58-1A016F36315A}" type="pres">
      <dgm:prSet presAssocID="{CAE4F408-E69F-4BDF-9D9A-D073EE9C5BC0}" presName="sibTransNodeRect" presStyleLbl="alignNode1" presStyleIdx="2" presStyleCnt="4">
        <dgm:presLayoutVars>
          <dgm:chMax val="0"/>
          <dgm:bulletEnabled val="1"/>
        </dgm:presLayoutVars>
      </dgm:prSet>
      <dgm:spPr/>
    </dgm:pt>
    <dgm:pt modelId="{381439BC-DF9D-4466-B986-A8DD3422EC82}" type="pres">
      <dgm:prSet presAssocID="{6205AA55-4253-4FCD-93AC-C56FFC5EC349}" presName="nodeRect" presStyleLbl="alignNode1" presStyleIdx="2" presStyleCnt="4">
        <dgm:presLayoutVars>
          <dgm:bulletEnabled val="1"/>
        </dgm:presLayoutVars>
      </dgm:prSet>
      <dgm:spPr/>
    </dgm:pt>
    <dgm:pt modelId="{EB29C808-A22B-4682-907A-859285535B85}" type="pres">
      <dgm:prSet presAssocID="{CAE4F408-E69F-4BDF-9D9A-D073EE9C5BC0}" presName="sibTrans" presStyleCnt="0"/>
      <dgm:spPr/>
    </dgm:pt>
    <dgm:pt modelId="{38212910-857D-4C0A-8DCC-541503000C00}" type="pres">
      <dgm:prSet presAssocID="{2BCCD398-EBB1-42EE-A233-F5B9B6C44D70}" presName="compositeNode" presStyleCnt="0">
        <dgm:presLayoutVars>
          <dgm:bulletEnabled val="1"/>
        </dgm:presLayoutVars>
      </dgm:prSet>
      <dgm:spPr/>
    </dgm:pt>
    <dgm:pt modelId="{884399C2-E0F1-4292-8E11-B0AA11EB7A76}" type="pres">
      <dgm:prSet presAssocID="{2BCCD398-EBB1-42EE-A233-F5B9B6C44D70}" presName="bgRect" presStyleLbl="alignNode1" presStyleIdx="3" presStyleCnt="4"/>
      <dgm:spPr/>
    </dgm:pt>
    <dgm:pt modelId="{708184FC-6E67-4A68-89E3-73AC511B052F}" type="pres">
      <dgm:prSet presAssocID="{584E00BF-6F72-4C3F-B23F-102140E9802A}" presName="sibTransNodeRect" presStyleLbl="alignNode1" presStyleIdx="3" presStyleCnt="4">
        <dgm:presLayoutVars>
          <dgm:chMax val="0"/>
          <dgm:bulletEnabled val="1"/>
        </dgm:presLayoutVars>
      </dgm:prSet>
      <dgm:spPr/>
    </dgm:pt>
    <dgm:pt modelId="{E07D3E91-8C51-4103-9F23-8720D336D4EA}" type="pres">
      <dgm:prSet presAssocID="{2BCCD398-EBB1-42EE-A233-F5B9B6C44D70}" presName="nodeRect" presStyleLbl="alignNode1" presStyleIdx="3" presStyleCnt="4">
        <dgm:presLayoutVars>
          <dgm:bulletEnabled val="1"/>
        </dgm:presLayoutVars>
      </dgm:prSet>
      <dgm:spPr/>
    </dgm:pt>
  </dgm:ptLst>
  <dgm:cxnLst>
    <dgm:cxn modelId="{64913F0F-66B5-4D6A-B68C-821692A3AD43}" type="presOf" srcId="{384DD748-1524-419B-97A8-D490AB359462}" destId="{CC5F91FF-3490-463C-A72F-8F087E430B02}" srcOrd="1" destOrd="0" presId="urn:microsoft.com/office/officeart/2016/7/layout/LinearBlockProcessNumbered"/>
    <dgm:cxn modelId="{53349426-EB09-4864-9448-DBBF44C93252}" type="presOf" srcId="{DF2757F9-B20D-4B5B-BCA2-278906A48E1C}" destId="{1200EE32-3189-455B-95FD-0AD7309B383B}" srcOrd="0" destOrd="0" presId="urn:microsoft.com/office/officeart/2016/7/layout/LinearBlockProcessNumbered"/>
    <dgm:cxn modelId="{A52F7434-50BD-41E0-8740-428E4341732F}" type="presOf" srcId="{2BCCD398-EBB1-42EE-A233-F5B9B6C44D70}" destId="{884399C2-E0F1-4292-8E11-B0AA11EB7A76}" srcOrd="0" destOrd="0" presId="urn:microsoft.com/office/officeart/2016/7/layout/LinearBlockProcessNumbered"/>
    <dgm:cxn modelId="{7304425F-C3EB-47EE-B678-D8B0EA041DD3}" type="presOf" srcId="{CAE4F408-E69F-4BDF-9D9A-D073EE9C5BC0}" destId="{1118A6EB-CFEC-4D37-AD58-1A016F36315A}" srcOrd="0" destOrd="0" presId="urn:microsoft.com/office/officeart/2016/7/layout/LinearBlockProcessNumbered"/>
    <dgm:cxn modelId="{A7B03249-B865-4B24-BC6A-682AEE29785D}" type="presOf" srcId="{384DD748-1524-419B-97A8-D490AB359462}" destId="{1EF30605-C19B-41C3-98BF-154C2A35F9A2}" srcOrd="0" destOrd="0" presId="urn:microsoft.com/office/officeart/2016/7/layout/LinearBlockProcessNumbered"/>
    <dgm:cxn modelId="{FAC6CB55-50D5-4B99-9864-B78B8C947886}" type="presOf" srcId="{6205AA55-4253-4FCD-93AC-C56FFC5EC349}" destId="{67AB9B59-FF09-4E46-A3E4-4DFAC74BC657}" srcOrd="0" destOrd="0" presId="urn:microsoft.com/office/officeart/2016/7/layout/LinearBlockProcessNumbered"/>
    <dgm:cxn modelId="{1E39F47F-23CD-4B33-9476-74919ED70249}" type="presOf" srcId="{584E00BF-6F72-4C3F-B23F-102140E9802A}" destId="{708184FC-6E67-4A68-89E3-73AC511B052F}" srcOrd="0" destOrd="0" presId="urn:microsoft.com/office/officeart/2016/7/layout/LinearBlockProcessNumbered"/>
    <dgm:cxn modelId="{6B36EC80-8079-403A-A88A-1A581F472334}" srcId="{6595E5F6-91AD-4154-BECE-2F8A64CEE4BC}" destId="{F20E04C3-31F3-4D9E-8D91-4C670BC5C012}" srcOrd="0" destOrd="0" parTransId="{149AE8C8-02A1-4A1B-8EAC-72013EA18E86}" sibTransId="{5261381E-35A3-4232-89F5-783B7C9F499B}"/>
    <dgm:cxn modelId="{F1C03D82-88B0-4D82-BED4-09EE7CED730E}" type="presOf" srcId="{F20E04C3-31F3-4D9E-8D91-4C670BC5C012}" destId="{B6C05F36-F235-45EC-8991-D8C33AB15988}" srcOrd="1" destOrd="0" presId="urn:microsoft.com/office/officeart/2016/7/layout/LinearBlockProcessNumbered"/>
    <dgm:cxn modelId="{8B01EF88-F428-4F91-BF0E-BFA1B09606C0}" type="presOf" srcId="{2BCCD398-EBB1-42EE-A233-F5B9B6C44D70}" destId="{E07D3E91-8C51-4103-9F23-8720D336D4EA}" srcOrd="1" destOrd="0" presId="urn:microsoft.com/office/officeart/2016/7/layout/LinearBlockProcessNumbered"/>
    <dgm:cxn modelId="{D0DFDC8A-FA7B-4ED6-BFA9-22BB8D9F2FC6}" type="presOf" srcId="{6205AA55-4253-4FCD-93AC-C56FFC5EC349}" destId="{381439BC-DF9D-4466-B986-A8DD3422EC82}" srcOrd="1" destOrd="0" presId="urn:microsoft.com/office/officeart/2016/7/layout/LinearBlockProcessNumbered"/>
    <dgm:cxn modelId="{3AB8949F-0834-4D67-B795-20CEFAE52B31}" type="presOf" srcId="{6595E5F6-91AD-4154-BECE-2F8A64CEE4BC}" destId="{3356A0F1-A810-4096-9643-BF72B5C4252C}" srcOrd="0" destOrd="0" presId="urn:microsoft.com/office/officeart/2016/7/layout/LinearBlockProcessNumbered"/>
    <dgm:cxn modelId="{3B78D2A2-3615-45DF-9684-8F2AFC8C02DB}" type="presOf" srcId="{F20E04C3-31F3-4D9E-8D91-4C670BC5C012}" destId="{4DF7F8EF-E856-4DC4-801D-1F7B2973A9E2}" srcOrd="0" destOrd="0" presId="urn:microsoft.com/office/officeart/2016/7/layout/LinearBlockProcessNumbered"/>
    <dgm:cxn modelId="{1AC8D0AA-8BB5-434E-826B-F4EDD13B33E9}" srcId="{6595E5F6-91AD-4154-BECE-2F8A64CEE4BC}" destId="{6205AA55-4253-4FCD-93AC-C56FFC5EC349}" srcOrd="2" destOrd="0" parTransId="{323C3D8A-7F21-48E0-9FB1-DD69BF3A4A49}" sibTransId="{CAE4F408-E69F-4BDF-9D9A-D073EE9C5BC0}"/>
    <dgm:cxn modelId="{FBD246C8-2BD9-4F8A-95F2-020E98F97A70}" type="presOf" srcId="{5261381E-35A3-4232-89F5-783B7C9F499B}" destId="{A704FB17-1BBB-45CC-B064-1B8D8CC5D824}" srcOrd="0" destOrd="0" presId="urn:microsoft.com/office/officeart/2016/7/layout/LinearBlockProcessNumbered"/>
    <dgm:cxn modelId="{62B3A4CB-816D-4130-ABEF-9AB2BFDA7F9D}" srcId="{6595E5F6-91AD-4154-BECE-2F8A64CEE4BC}" destId="{2BCCD398-EBB1-42EE-A233-F5B9B6C44D70}" srcOrd="3" destOrd="0" parTransId="{3971DAF5-A1E2-4BAD-B936-8815C41A0F27}" sibTransId="{584E00BF-6F72-4C3F-B23F-102140E9802A}"/>
    <dgm:cxn modelId="{E361EAE4-1C1C-453C-A4AE-9BB6EF286383}" srcId="{6595E5F6-91AD-4154-BECE-2F8A64CEE4BC}" destId="{384DD748-1524-419B-97A8-D490AB359462}" srcOrd="1" destOrd="0" parTransId="{5B50FA70-8202-4440-92A3-E2B0E0C3AB80}" sibTransId="{DF2757F9-B20D-4B5B-BCA2-278906A48E1C}"/>
    <dgm:cxn modelId="{A55CAB47-ABBE-4F8D-881F-F403AEE0DCF7}" type="presParOf" srcId="{3356A0F1-A810-4096-9643-BF72B5C4252C}" destId="{58481922-7905-40FC-84DB-ACA950B217FF}" srcOrd="0" destOrd="0" presId="urn:microsoft.com/office/officeart/2016/7/layout/LinearBlockProcessNumbered"/>
    <dgm:cxn modelId="{C90601FD-6B8F-4278-AC42-A4C5B7F7ED48}" type="presParOf" srcId="{58481922-7905-40FC-84DB-ACA950B217FF}" destId="{4DF7F8EF-E856-4DC4-801D-1F7B2973A9E2}" srcOrd="0" destOrd="0" presId="urn:microsoft.com/office/officeart/2016/7/layout/LinearBlockProcessNumbered"/>
    <dgm:cxn modelId="{1C715AAF-A582-4CDD-AA5E-285E02897D62}" type="presParOf" srcId="{58481922-7905-40FC-84DB-ACA950B217FF}" destId="{A704FB17-1BBB-45CC-B064-1B8D8CC5D824}" srcOrd="1" destOrd="0" presId="urn:microsoft.com/office/officeart/2016/7/layout/LinearBlockProcessNumbered"/>
    <dgm:cxn modelId="{3EEAE8BB-A5E5-4C86-AD6E-769FE28E9ADD}" type="presParOf" srcId="{58481922-7905-40FC-84DB-ACA950B217FF}" destId="{B6C05F36-F235-45EC-8991-D8C33AB15988}" srcOrd="2" destOrd="0" presId="urn:microsoft.com/office/officeart/2016/7/layout/LinearBlockProcessNumbered"/>
    <dgm:cxn modelId="{BAF162F8-23FF-41BB-A221-13573ED87A04}" type="presParOf" srcId="{3356A0F1-A810-4096-9643-BF72B5C4252C}" destId="{D81A59AA-D933-42E4-B5CB-134E6C9DE1D3}" srcOrd="1" destOrd="0" presId="urn:microsoft.com/office/officeart/2016/7/layout/LinearBlockProcessNumbered"/>
    <dgm:cxn modelId="{503EC03E-B076-42B0-84B5-1C0AA08E0B8F}" type="presParOf" srcId="{3356A0F1-A810-4096-9643-BF72B5C4252C}" destId="{87AE1DFE-DE6C-42B6-8D70-978C41A02466}" srcOrd="2" destOrd="0" presId="urn:microsoft.com/office/officeart/2016/7/layout/LinearBlockProcessNumbered"/>
    <dgm:cxn modelId="{ED1210BD-742C-458D-9DA7-C07E719837E0}" type="presParOf" srcId="{87AE1DFE-DE6C-42B6-8D70-978C41A02466}" destId="{1EF30605-C19B-41C3-98BF-154C2A35F9A2}" srcOrd="0" destOrd="0" presId="urn:microsoft.com/office/officeart/2016/7/layout/LinearBlockProcessNumbered"/>
    <dgm:cxn modelId="{6C572FC5-EF5D-489A-8F54-2A4BABBC10A6}" type="presParOf" srcId="{87AE1DFE-DE6C-42B6-8D70-978C41A02466}" destId="{1200EE32-3189-455B-95FD-0AD7309B383B}" srcOrd="1" destOrd="0" presId="urn:microsoft.com/office/officeart/2016/7/layout/LinearBlockProcessNumbered"/>
    <dgm:cxn modelId="{4C95615D-1853-43D6-B849-CF6DBDC2A586}" type="presParOf" srcId="{87AE1DFE-DE6C-42B6-8D70-978C41A02466}" destId="{CC5F91FF-3490-463C-A72F-8F087E430B02}" srcOrd="2" destOrd="0" presId="urn:microsoft.com/office/officeart/2016/7/layout/LinearBlockProcessNumbered"/>
    <dgm:cxn modelId="{5A302F74-8FC8-4A63-BEF7-C8E99FACC8BC}" type="presParOf" srcId="{3356A0F1-A810-4096-9643-BF72B5C4252C}" destId="{F7B00B65-93D6-45C6-9741-B0A3012565E2}" srcOrd="3" destOrd="0" presId="urn:microsoft.com/office/officeart/2016/7/layout/LinearBlockProcessNumbered"/>
    <dgm:cxn modelId="{981A6F2C-1CEE-4BE6-962A-29B6B75F19BE}" type="presParOf" srcId="{3356A0F1-A810-4096-9643-BF72B5C4252C}" destId="{C7AA5E63-98DC-40B6-A21A-3EC004BBACDB}" srcOrd="4" destOrd="0" presId="urn:microsoft.com/office/officeart/2016/7/layout/LinearBlockProcessNumbered"/>
    <dgm:cxn modelId="{2120CC56-3CBD-4416-BF46-98D1F938B49F}" type="presParOf" srcId="{C7AA5E63-98DC-40B6-A21A-3EC004BBACDB}" destId="{67AB9B59-FF09-4E46-A3E4-4DFAC74BC657}" srcOrd="0" destOrd="0" presId="urn:microsoft.com/office/officeart/2016/7/layout/LinearBlockProcessNumbered"/>
    <dgm:cxn modelId="{6623E202-D526-4C1E-9E5D-9ECD9924FD6F}" type="presParOf" srcId="{C7AA5E63-98DC-40B6-A21A-3EC004BBACDB}" destId="{1118A6EB-CFEC-4D37-AD58-1A016F36315A}" srcOrd="1" destOrd="0" presId="urn:microsoft.com/office/officeart/2016/7/layout/LinearBlockProcessNumbered"/>
    <dgm:cxn modelId="{4CB46EF5-7AAE-4D6E-A08A-FDE7401605BE}" type="presParOf" srcId="{C7AA5E63-98DC-40B6-A21A-3EC004BBACDB}" destId="{381439BC-DF9D-4466-B986-A8DD3422EC82}" srcOrd="2" destOrd="0" presId="urn:microsoft.com/office/officeart/2016/7/layout/LinearBlockProcessNumbered"/>
    <dgm:cxn modelId="{5E8DABB9-371D-43A2-803A-54511E4C4857}" type="presParOf" srcId="{3356A0F1-A810-4096-9643-BF72B5C4252C}" destId="{EB29C808-A22B-4682-907A-859285535B85}" srcOrd="5" destOrd="0" presId="urn:microsoft.com/office/officeart/2016/7/layout/LinearBlockProcessNumbered"/>
    <dgm:cxn modelId="{9DB3ABC9-12BB-4202-8DE1-3E618E4BEB0C}" type="presParOf" srcId="{3356A0F1-A810-4096-9643-BF72B5C4252C}" destId="{38212910-857D-4C0A-8DCC-541503000C00}" srcOrd="6" destOrd="0" presId="urn:microsoft.com/office/officeart/2016/7/layout/LinearBlockProcessNumbered"/>
    <dgm:cxn modelId="{8C7469FF-65AF-4CC2-A1F2-4331E0A55E98}" type="presParOf" srcId="{38212910-857D-4C0A-8DCC-541503000C00}" destId="{884399C2-E0F1-4292-8E11-B0AA11EB7A76}" srcOrd="0" destOrd="0" presId="urn:microsoft.com/office/officeart/2016/7/layout/LinearBlockProcessNumbered"/>
    <dgm:cxn modelId="{C764EF3D-4F63-48DE-9E05-107CAE1FB1BA}" type="presParOf" srcId="{38212910-857D-4C0A-8DCC-541503000C00}" destId="{708184FC-6E67-4A68-89E3-73AC511B052F}" srcOrd="1" destOrd="0" presId="urn:microsoft.com/office/officeart/2016/7/layout/LinearBlockProcessNumbered"/>
    <dgm:cxn modelId="{98D9D3E6-0F87-4B18-A913-3F72258DED1F}" type="presParOf" srcId="{38212910-857D-4C0A-8DCC-541503000C00}" destId="{E07D3E91-8C51-4103-9F23-8720D336D4EA}"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AE6C79-7BFC-4D15-8114-BD124CDC6841}"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F0049E69-1FE1-400C-8EB7-857C182FC1DE}">
      <dgm:prSet/>
      <dgm:spPr/>
      <dgm:t>
        <a:bodyPr/>
        <a:lstStyle/>
        <a:p>
          <a:r>
            <a:rPr lang="en-US" b="1" dirty="0">
              <a:latin typeface="Arial" panose="020B0604020202020204" pitchFamily="34" charset="0"/>
              <a:cs typeface="Arial" panose="020B0604020202020204" pitchFamily="34" charset="0"/>
            </a:rPr>
            <a:t>I don’t want to interfere in someone else’s family.</a:t>
          </a:r>
          <a:r>
            <a:rPr lang="en-US" dirty="0">
              <a:latin typeface="Arial" panose="020B0604020202020204" pitchFamily="34" charset="0"/>
              <a:cs typeface="Arial" panose="020B0604020202020204" pitchFamily="34" charset="0"/>
            </a:rPr>
            <a:t> Child abuse and neglect is NOT merely a family matter, and the consequences of staying silent can be devastating for the child.</a:t>
          </a:r>
        </a:p>
      </dgm:t>
    </dgm:pt>
    <dgm:pt modelId="{54825305-2E75-42C3-9D51-57622E5A3005}" type="parTrans" cxnId="{5AC6E288-CAFF-4E6F-AE3B-5EB775464C4E}">
      <dgm:prSet/>
      <dgm:spPr/>
      <dgm:t>
        <a:bodyPr/>
        <a:lstStyle/>
        <a:p>
          <a:endParaRPr lang="en-US"/>
        </a:p>
      </dgm:t>
    </dgm:pt>
    <dgm:pt modelId="{088B2405-5570-4E4F-9953-B4ABDDFFA85D}" type="sibTrans" cxnId="{5AC6E288-CAFF-4E6F-AE3B-5EB775464C4E}">
      <dgm:prSet/>
      <dgm:spPr/>
      <dgm:t>
        <a:bodyPr/>
        <a:lstStyle/>
        <a:p>
          <a:endParaRPr lang="en-US"/>
        </a:p>
      </dgm:t>
    </dgm:pt>
    <dgm:pt modelId="{C3ADC1CA-4DFF-4DEA-8EE7-05069EF02178}">
      <dgm:prSet/>
      <dgm:spPr/>
      <dgm:t>
        <a:bodyPr/>
        <a:lstStyle/>
        <a:p>
          <a:r>
            <a:rPr lang="en-US" b="1" dirty="0">
              <a:latin typeface="Arial" panose="020B0604020202020204" pitchFamily="34" charset="0"/>
              <a:cs typeface="Arial" panose="020B0604020202020204" pitchFamily="34" charset="0"/>
            </a:rPr>
            <a:t>What if I break up someone’s home?</a:t>
          </a:r>
          <a:r>
            <a:rPr lang="en-US" dirty="0">
              <a:latin typeface="Arial" panose="020B0604020202020204" pitchFamily="34" charset="0"/>
              <a:cs typeface="Arial" panose="020B0604020202020204" pitchFamily="34" charset="0"/>
            </a:rPr>
            <a:t> A child abuse report does not mean a child is automatically removed from the home—unless they’re clearly in danger. Parents may be first offered support, such as parenting classes or anger management counseling.</a:t>
          </a:r>
        </a:p>
      </dgm:t>
    </dgm:pt>
    <dgm:pt modelId="{16DE422A-9BF6-4515-9588-7FA6DEF32442}" type="parTrans" cxnId="{27A4AE59-D226-4A2C-8FDC-1017B83B5AD2}">
      <dgm:prSet/>
      <dgm:spPr/>
      <dgm:t>
        <a:bodyPr/>
        <a:lstStyle/>
        <a:p>
          <a:endParaRPr lang="en-US"/>
        </a:p>
      </dgm:t>
    </dgm:pt>
    <dgm:pt modelId="{26EAF2B7-5300-4E64-834C-6648C3C4D91E}" type="sibTrans" cxnId="{27A4AE59-D226-4A2C-8FDC-1017B83B5AD2}">
      <dgm:prSet/>
      <dgm:spPr/>
      <dgm:t>
        <a:bodyPr/>
        <a:lstStyle/>
        <a:p>
          <a:endParaRPr lang="en-US"/>
        </a:p>
      </dgm:t>
    </dgm:pt>
    <dgm:pt modelId="{77553266-F968-4873-846F-F4FAA0385102}">
      <dgm:prSet/>
      <dgm:spPr/>
      <dgm:t>
        <a:bodyPr/>
        <a:lstStyle/>
        <a:p>
          <a:r>
            <a:rPr lang="en-US" b="1" dirty="0">
              <a:latin typeface="Arial" panose="020B0604020202020204" pitchFamily="34" charset="0"/>
              <a:cs typeface="Arial" panose="020B0604020202020204" pitchFamily="34" charset="0"/>
            </a:rPr>
            <a:t>They will know it was me who called.</a:t>
          </a:r>
          <a:r>
            <a:rPr lang="en-US" dirty="0">
              <a:latin typeface="Arial" panose="020B0604020202020204" pitchFamily="34" charset="0"/>
              <a:cs typeface="Arial" panose="020B0604020202020204" pitchFamily="34" charset="0"/>
            </a:rPr>
            <a:t> Reporting is anonymous, you do not have to give your name when you report child abuse.</a:t>
          </a:r>
        </a:p>
      </dgm:t>
    </dgm:pt>
    <dgm:pt modelId="{9A733CEE-0B42-4D48-8787-E8BA939EE8D2}" type="parTrans" cxnId="{12B61C72-695D-4E15-83B3-F1F3FE277976}">
      <dgm:prSet/>
      <dgm:spPr/>
      <dgm:t>
        <a:bodyPr/>
        <a:lstStyle/>
        <a:p>
          <a:endParaRPr lang="en-US"/>
        </a:p>
      </dgm:t>
    </dgm:pt>
    <dgm:pt modelId="{12646C33-5282-4345-8CEB-535FEA239656}" type="sibTrans" cxnId="{12B61C72-695D-4E15-83B3-F1F3FE277976}">
      <dgm:prSet/>
      <dgm:spPr/>
      <dgm:t>
        <a:bodyPr/>
        <a:lstStyle/>
        <a:p>
          <a:endParaRPr lang="en-US"/>
        </a:p>
      </dgm:t>
    </dgm:pt>
    <dgm:pt modelId="{78262CCA-2FC1-416D-BEA8-253EBAF0FC7D}">
      <dgm:prSet/>
      <dgm:spPr/>
      <dgm:t>
        <a:bodyPr/>
        <a:lstStyle/>
        <a:p>
          <a:r>
            <a:rPr lang="en-US" b="1" dirty="0">
              <a:latin typeface="Arial" panose="020B0604020202020204" pitchFamily="34" charset="0"/>
              <a:cs typeface="Arial" panose="020B0604020202020204" pitchFamily="34" charset="0"/>
            </a:rPr>
            <a:t>What I have to say won’t make a difference.</a:t>
          </a:r>
          <a:r>
            <a:rPr lang="en-US" dirty="0">
              <a:latin typeface="Arial" panose="020B0604020202020204" pitchFamily="34" charset="0"/>
              <a:cs typeface="Arial" panose="020B0604020202020204" pitchFamily="34" charset="0"/>
            </a:rPr>
            <a:t> If you have a gut feeling that something is wrong, it’s better to be safe than sorry. Even if you can’t see the whole picture, others may have noticed signs as well, and a pattern can help identify child abuse that might have otherwise been overlooked.</a:t>
          </a:r>
        </a:p>
      </dgm:t>
    </dgm:pt>
    <dgm:pt modelId="{B7772360-21C8-4408-BEC7-7604293CFE5C}" type="parTrans" cxnId="{31263D10-73B2-4D11-BE73-1E99AE36999D}">
      <dgm:prSet/>
      <dgm:spPr/>
      <dgm:t>
        <a:bodyPr/>
        <a:lstStyle/>
        <a:p>
          <a:endParaRPr lang="en-US"/>
        </a:p>
      </dgm:t>
    </dgm:pt>
    <dgm:pt modelId="{E955C7E0-14FA-4FBB-8E0E-E33E41B8F968}" type="sibTrans" cxnId="{31263D10-73B2-4D11-BE73-1E99AE36999D}">
      <dgm:prSet/>
      <dgm:spPr/>
      <dgm:t>
        <a:bodyPr/>
        <a:lstStyle/>
        <a:p>
          <a:endParaRPr lang="en-US"/>
        </a:p>
      </dgm:t>
    </dgm:pt>
    <dgm:pt modelId="{99E7D6B7-1F87-4B2A-9764-537E96BE004D}" type="pres">
      <dgm:prSet presAssocID="{D0AE6C79-7BFC-4D15-8114-BD124CDC6841}" presName="linear" presStyleCnt="0">
        <dgm:presLayoutVars>
          <dgm:animLvl val="lvl"/>
          <dgm:resizeHandles val="exact"/>
        </dgm:presLayoutVars>
      </dgm:prSet>
      <dgm:spPr/>
    </dgm:pt>
    <dgm:pt modelId="{104D42B9-85B4-46B0-970E-086E9A330F58}" type="pres">
      <dgm:prSet presAssocID="{F0049E69-1FE1-400C-8EB7-857C182FC1DE}" presName="parentText" presStyleLbl="node1" presStyleIdx="0" presStyleCnt="4">
        <dgm:presLayoutVars>
          <dgm:chMax val="0"/>
          <dgm:bulletEnabled val="1"/>
        </dgm:presLayoutVars>
      </dgm:prSet>
      <dgm:spPr/>
    </dgm:pt>
    <dgm:pt modelId="{2EA9CACC-CA21-49B4-A66B-F78DABED56B2}" type="pres">
      <dgm:prSet presAssocID="{088B2405-5570-4E4F-9953-B4ABDDFFA85D}" presName="spacer" presStyleCnt="0"/>
      <dgm:spPr/>
    </dgm:pt>
    <dgm:pt modelId="{46C2D4EA-0B71-47D3-8AAB-BCE3B4E50903}" type="pres">
      <dgm:prSet presAssocID="{C3ADC1CA-4DFF-4DEA-8EE7-05069EF02178}" presName="parentText" presStyleLbl="node1" presStyleIdx="1" presStyleCnt="4">
        <dgm:presLayoutVars>
          <dgm:chMax val="0"/>
          <dgm:bulletEnabled val="1"/>
        </dgm:presLayoutVars>
      </dgm:prSet>
      <dgm:spPr/>
    </dgm:pt>
    <dgm:pt modelId="{FA4DB38C-CF53-46A0-99C7-2440FABEFC1E}" type="pres">
      <dgm:prSet presAssocID="{26EAF2B7-5300-4E64-834C-6648C3C4D91E}" presName="spacer" presStyleCnt="0"/>
      <dgm:spPr/>
    </dgm:pt>
    <dgm:pt modelId="{97A21042-F37C-42E0-8AFA-5115B5A2E5F6}" type="pres">
      <dgm:prSet presAssocID="{77553266-F968-4873-846F-F4FAA0385102}" presName="parentText" presStyleLbl="node1" presStyleIdx="2" presStyleCnt="4">
        <dgm:presLayoutVars>
          <dgm:chMax val="0"/>
          <dgm:bulletEnabled val="1"/>
        </dgm:presLayoutVars>
      </dgm:prSet>
      <dgm:spPr/>
    </dgm:pt>
    <dgm:pt modelId="{6906DAAF-132E-4E3B-B409-ECDFCE554EA9}" type="pres">
      <dgm:prSet presAssocID="{12646C33-5282-4345-8CEB-535FEA239656}" presName="spacer" presStyleCnt="0"/>
      <dgm:spPr/>
    </dgm:pt>
    <dgm:pt modelId="{B4662A9A-BFD1-4F44-A0DF-53068CA77FD3}" type="pres">
      <dgm:prSet presAssocID="{78262CCA-2FC1-416D-BEA8-253EBAF0FC7D}" presName="parentText" presStyleLbl="node1" presStyleIdx="3" presStyleCnt="4">
        <dgm:presLayoutVars>
          <dgm:chMax val="0"/>
          <dgm:bulletEnabled val="1"/>
        </dgm:presLayoutVars>
      </dgm:prSet>
      <dgm:spPr/>
    </dgm:pt>
  </dgm:ptLst>
  <dgm:cxnLst>
    <dgm:cxn modelId="{CD280F0C-6A77-43E7-89FD-54ED69C454E3}" type="presOf" srcId="{77553266-F968-4873-846F-F4FAA0385102}" destId="{97A21042-F37C-42E0-8AFA-5115B5A2E5F6}" srcOrd="0" destOrd="0" presId="urn:microsoft.com/office/officeart/2005/8/layout/vList2"/>
    <dgm:cxn modelId="{31263D10-73B2-4D11-BE73-1E99AE36999D}" srcId="{D0AE6C79-7BFC-4D15-8114-BD124CDC6841}" destId="{78262CCA-2FC1-416D-BEA8-253EBAF0FC7D}" srcOrd="3" destOrd="0" parTransId="{B7772360-21C8-4408-BEC7-7604293CFE5C}" sibTransId="{E955C7E0-14FA-4FBB-8E0E-E33E41B8F968}"/>
    <dgm:cxn modelId="{B1627739-3492-4747-80B3-64A38DEE735F}" type="presOf" srcId="{78262CCA-2FC1-416D-BEA8-253EBAF0FC7D}" destId="{B4662A9A-BFD1-4F44-A0DF-53068CA77FD3}" srcOrd="0" destOrd="0" presId="urn:microsoft.com/office/officeart/2005/8/layout/vList2"/>
    <dgm:cxn modelId="{12B61C72-695D-4E15-83B3-F1F3FE277976}" srcId="{D0AE6C79-7BFC-4D15-8114-BD124CDC6841}" destId="{77553266-F968-4873-846F-F4FAA0385102}" srcOrd="2" destOrd="0" parTransId="{9A733CEE-0B42-4D48-8787-E8BA939EE8D2}" sibTransId="{12646C33-5282-4345-8CEB-535FEA239656}"/>
    <dgm:cxn modelId="{27A4AE59-D226-4A2C-8FDC-1017B83B5AD2}" srcId="{D0AE6C79-7BFC-4D15-8114-BD124CDC6841}" destId="{C3ADC1CA-4DFF-4DEA-8EE7-05069EF02178}" srcOrd="1" destOrd="0" parTransId="{16DE422A-9BF6-4515-9588-7FA6DEF32442}" sibTransId="{26EAF2B7-5300-4E64-834C-6648C3C4D91E}"/>
    <dgm:cxn modelId="{5AC6E288-CAFF-4E6F-AE3B-5EB775464C4E}" srcId="{D0AE6C79-7BFC-4D15-8114-BD124CDC6841}" destId="{F0049E69-1FE1-400C-8EB7-857C182FC1DE}" srcOrd="0" destOrd="0" parTransId="{54825305-2E75-42C3-9D51-57622E5A3005}" sibTransId="{088B2405-5570-4E4F-9953-B4ABDDFFA85D}"/>
    <dgm:cxn modelId="{52F178A0-60E5-44CB-8A25-0B3DFCD32086}" type="presOf" srcId="{D0AE6C79-7BFC-4D15-8114-BD124CDC6841}" destId="{99E7D6B7-1F87-4B2A-9764-537E96BE004D}" srcOrd="0" destOrd="0" presId="urn:microsoft.com/office/officeart/2005/8/layout/vList2"/>
    <dgm:cxn modelId="{44DDC7B4-08AB-4FF7-991E-6CBEB9D307D2}" type="presOf" srcId="{F0049E69-1FE1-400C-8EB7-857C182FC1DE}" destId="{104D42B9-85B4-46B0-970E-086E9A330F58}" srcOrd="0" destOrd="0" presId="urn:microsoft.com/office/officeart/2005/8/layout/vList2"/>
    <dgm:cxn modelId="{4B8240B8-AB5F-44ED-8530-32C6A8C10406}" type="presOf" srcId="{C3ADC1CA-4DFF-4DEA-8EE7-05069EF02178}" destId="{46C2D4EA-0B71-47D3-8AAB-BCE3B4E50903}" srcOrd="0" destOrd="0" presId="urn:microsoft.com/office/officeart/2005/8/layout/vList2"/>
    <dgm:cxn modelId="{409902C4-5CC4-465B-8848-DED5829B77F8}" type="presParOf" srcId="{99E7D6B7-1F87-4B2A-9764-537E96BE004D}" destId="{104D42B9-85B4-46B0-970E-086E9A330F58}" srcOrd="0" destOrd="0" presId="urn:microsoft.com/office/officeart/2005/8/layout/vList2"/>
    <dgm:cxn modelId="{30AFA800-1E7B-4FF5-9B22-3AD23DE46761}" type="presParOf" srcId="{99E7D6B7-1F87-4B2A-9764-537E96BE004D}" destId="{2EA9CACC-CA21-49B4-A66B-F78DABED56B2}" srcOrd="1" destOrd="0" presId="urn:microsoft.com/office/officeart/2005/8/layout/vList2"/>
    <dgm:cxn modelId="{6FF65371-909C-4ACB-AC06-83F91FFDE3D5}" type="presParOf" srcId="{99E7D6B7-1F87-4B2A-9764-537E96BE004D}" destId="{46C2D4EA-0B71-47D3-8AAB-BCE3B4E50903}" srcOrd="2" destOrd="0" presId="urn:microsoft.com/office/officeart/2005/8/layout/vList2"/>
    <dgm:cxn modelId="{A53E262F-4D66-4C7B-A10D-8FCEB9D00C2A}" type="presParOf" srcId="{99E7D6B7-1F87-4B2A-9764-537E96BE004D}" destId="{FA4DB38C-CF53-46A0-99C7-2440FABEFC1E}" srcOrd="3" destOrd="0" presId="urn:microsoft.com/office/officeart/2005/8/layout/vList2"/>
    <dgm:cxn modelId="{C55AE3B7-2ACA-4C28-94D0-AF7CF3DE280A}" type="presParOf" srcId="{99E7D6B7-1F87-4B2A-9764-537E96BE004D}" destId="{97A21042-F37C-42E0-8AFA-5115B5A2E5F6}" srcOrd="4" destOrd="0" presId="urn:microsoft.com/office/officeart/2005/8/layout/vList2"/>
    <dgm:cxn modelId="{577001C8-A569-4975-9DC3-FEF500F37262}" type="presParOf" srcId="{99E7D6B7-1F87-4B2A-9764-537E96BE004D}" destId="{6906DAAF-132E-4E3B-B409-ECDFCE554EA9}" srcOrd="5" destOrd="0" presId="urn:microsoft.com/office/officeart/2005/8/layout/vList2"/>
    <dgm:cxn modelId="{253442E4-3686-4292-AF9F-85EB555DF2D5}" type="presParOf" srcId="{99E7D6B7-1F87-4B2A-9764-537E96BE004D}" destId="{B4662A9A-BFD1-4F44-A0DF-53068CA77FD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3FA4C-6448-4FD6-8F58-30A5E4DEAF4E}">
      <dsp:nvSpPr>
        <dsp:cNvPr id="0" name=""/>
        <dsp:cNvSpPr/>
      </dsp:nvSpPr>
      <dsp:spPr>
        <a:xfrm>
          <a:off x="2004974" y="219010"/>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E6BC0FE-3DDB-4E2D-9280-93AC5CBE111A}">
      <dsp:nvSpPr>
        <dsp:cNvPr id="0" name=""/>
        <dsp:cNvSpPr/>
      </dsp:nvSpPr>
      <dsp:spPr>
        <a:xfrm>
          <a:off x="816974" y="2649227"/>
          <a:ext cx="4320000"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As Family Promise Volunteers all we do we do in love and with respect and compassion. </a:t>
          </a:r>
        </a:p>
      </dsp:txBody>
      <dsp:txXfrm>
        <a:off x="816974" y="2649227"/>
        <a:ext cx="4320000" cy="810000"/>
      </dsp:txXfrm>
    </dsp:sp>
    <dsp:sp modelId="{FE1D1FF3-BE3F-40DD-B5B3-828DA0E1725F}">
      <dsp:nvSpPr>
        <dsp:cNvPr id="0" name=""/>
        <dsp:cNvSpPr/>
      </dsp:nvSpPr>
      <dsp:spPr>
        <a:xfrm>
          <a:off x="7080975" y="166135"/>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6D74BAE-EA92-4798-AF89-919EC942775E}">
      <dsp:nvSpPr>
        <dsp:cNvPr id="0" name=""/>
        <dsp:cNvSpPr/>
      </dsp:nvSpPr>
      <dsp:spPr>
        <a:xfrm>
          <a:off x="5897273" y="2630085"/>
          <a:ext cx="4311403" cy="1021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Keep in mind cultural influences and avoid allowing personal beliefs or biases to influence decision making.</a:t>
          </a:r>
        </a:p>
      </dsp:txBody>
      <dsp:txXfrm>
        <a:off x="5897273" y="2630085"/>
        <a:ext cx="4311403" cy="10214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2CCB8-BDAA-4BC4-8442-717C5E759B61}">
      <dsp:nvSpPr>
        <dsp:cNvPr id="0" name=""/>
        <dsp:cNvSpPr/>
      </dsp:nvSpPr>
      <dsp:spPr>
        <a:xfrm>
          <a:off x="0" y="402"/>
          <a:ext cx="7012370" cy="55392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837BD4-F597-4FEE-95E4-AB156254333E}">
      <dsp:nvSpPr>
        <dsp:cNvPr id="0" name=""/>
        <dsp:cNvSpPr/>
      </dsp:nvSpPr>
      <dsp:spPr>
        <a:xfrm>
          <a:off x="167561" y="125034"/>
          <a:ext cx="304656" cy="3046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F9BEE8D-B373-468C-9EBA-68521EA8A627}">
      <dsp:nvSpPr>
        <dsp:cNvPr id="0" name=""/>
        <dsp:cNvSpPr/>
      </dsp:nvSpPr>
      <dsp:spPr>
        <a:xfrm>
          <a:off x="639778" y="402"/>
          <a:ext cx="6372591" cy="55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3" tIns="58623" rIns="58623" bIns="58623"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Has unexplained injuries, such as burns, bites, bruises, broken bones, or black eyes </a:t>
          </a:r>
        </a:p>
      </dsp:txBody>
      <dsp:txXfrm>
        <a:off x="639778" y="402"/>
        <a:ext cx="6372591" cy="553920"/>
      </dsp:txXfrm>
    </dsp:sp>
    <dsp:sp modelId="{DA3E1002-31BA-4269-8E5D-E5602A595369}">
      <dsp:nvSpPr>
        <dsp:cNvPr id="0" name=""/>
        <dsp:cNvSpPr/>
      </dsp:nvSpPr>
      <dsp:spPr>
        <a:xfrm>
          <a:off x="0" y="692803"/>
          <a:ext cx="7012370" cy="55392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67D4CB-5678-421C-8ABC-FBA84E05720E}">
      <dsp:nvSpPr>
        <dsp:cNvPr id="0" name=""/>
        <dsp:cNvSpPr/>
      </dsp:nvSpPr>
      <dsp:spPr>
        <a:xfrm>
          <a:off x="167561" y="817435"/>
          <a:ext cx="304656" cy="3046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9FEEA7B-8D53-4BC4-BC53-91BBE05DEF6E}">
      <dsp:nvSpPr>
        <dsp:cNvPr id="0" name=""/>
        <dsp:cNvSpPr/>
      </dsp:nvSpPr>
      <dsp:spPr>
        <a:xfrm>
          <a:off x="639778" y="692803"/>
          <a:ext cx="6372591" cy="55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3" tIns="58623" rIns="58623" bIns="58623"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Has fading bruises or other noticeable marks after an absence from school </a:t>
          </a:r>
        </a:p>
      </dsp:txBody>
      <dsp:txXfrm>
        <a:off x="639778" y="692803"/>
        <a:ext cx="6372591" cy="553920"/>
      </dsp:txXfrm>
    </dsp:sp>
    <dsp:sp modelId="{C1F0671B-DAE7-45EA-8502-2313E88E2DEB}">
      <dsp:nvSpPr>
        <dsp:cNvPr id="0" name=""/>
        <dsp:cNvSpPr/>
      </dsp:nvSpPr>
      <dsp:spPr>
        <a:xfrm>
          <a:off x="0" y="1385204"/>
          <a:ext cx="7012370" cy="55392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FC3D4B-2108-43C1-9EC3-9E82CFC00597}">
      <dsp:nvSpPr>
        <dsp:cNvPr id="0" name=""/>
        <dsp:cNvSpPr/>
      </dsp:nvSpPr>
      <dsp:spPr>
        <a:xfrm>
          <a:off x="167561" y="1509836"/>
          <a:ext cx="304656" cy="3046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0A53C96-41E5-4BC0-B2A8-779148ABECE5}">
      <dsp:nvSpPr>
        <dsp:cNvPr id="0" name=""/>
        <dsp:cNvSpPr/>
      </dsp:nvSpPr>
      <dsp:spPr>
        <a:xfrm>
          <a:off x="639778" y="1385204"/>
          <a:ext cx="6372591" cy="55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3" tIns="58623" rIns="58623" bIns="58623"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Seems scared, anxious, depressed, withdrawn, or aggressive </a:t>
          </a:r>
        </a:p>
      </dsp:txBody>
      <dsp:txXfrm>
        <a:off x="639778" y="1385204"/>
        <a:ext cx="6372591" cy="553920"/>
      </dsp:txXfrm>
    </dsp:sp>
    <dsp:sp modelId="{F8BCC5E1-8B4C-44CA-B1D8-D5F3A97F5B1A}">
      <dsp:nvSpPr>
        <dsp:cNvPr id="0" name=""/>
        <dsp:cNvSpPr/>
      </dsp:nvSpPr>
      <dsp:spPr>
        <a:xfrm>
          <a:off x="0" y="2077605"/>
          <a:ext cx="7012370" cy="55392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839268-F41E-44A8-A964-C617F2226A9F}">
      <dsp:nvSpPr>
        <dsp:cNvPr id="0" name=""/>
        <dsp:cNvSpPr/>
      </dsp:nvSpPr>
      <dsp:spPr>
        <a:xfrm>
          <a:off x="167561" y="2202237"/>
          <a:ext cx="304656" cy="3046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75F5275-D253-4DB7-8B4D-CDF313DB1B32}">
      <dsp:nvSpPr>
        <dsp:cNvPr id="0" name=""/>
        <dsp:cNvSpPr/>
      </dsp:nvSpPr>
      <dsp:spPr>
        <a:xfrm>
          <a:off x="639778" y="2077605"/>
          <a:ext cx="6372591" cy="55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3" tIns="58623" rIns="58623" bIns="58623"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Seems frightened of his or her parents and protests or cries when it is time to go home </a:t>
          </a:r>
        </a:p>
      </dsp:txBody>
      <dsp:txXfrm>
        <a:off x="639778" y="2077605"/>
        <a:ext cx="6372591" cy="553920"/>
      </dsp:txXfrm>
    </dsp:sp>
    <dsp:sp modelId="{D014E541-62EE-48DB-AE02-2AE36A2A9B57}">
      <dsp:nvSpPr>
        <dsp:cNvPr id="0" name=""/>
        <dsp:cNvSpPr/>
      </dsp:nvSpPr>
      <dsp:spPr>
        <a:xfrm>
          <a:off x="0" y="2770006"/>
          <a:ext cx="7012370" cy="553920"/>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39EB65-5A21-43F7-A711-4CFBCFEF35AF}">
      <dsp:nvSpPr>
        <dsp:cNvPr id="0" name=""/>
        <dsp:cNvSpPr/>
      </dsp:nvSpPr>
      <dsp:spPr>
        <a:xfrm>
          <a:off x="167561" y="2894638"/>
          <a:ext cx="304656" cy="30465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31FCBE5-CC3D-447E-B9DC-B1C7012512B2}">
      <dsp:nvSpPr>
        <dsp:cNvPr id="0" name=""/>
        <dsp:cNvSpPr/>
      </dsp:nvSpPr>
      <dsp:spPr>
        <a:xfrm>
          <a:off x="639778" y="2770006"/>
          <a:ext cx="6372591" cy="55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3" tIns="58623" rIns="58623" bIns="58623"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Shrinks at the approach of adults </a:t>
          </a:r>
        </a:p>
      </dsp:txBody>
      <dsp:txXfrm>
        <a:off x="639778" y="2770006"/>
        <a:ext cx="6372591" cy="553920"/>
      </dsp:txXfrm>
    </dsp:sp>
    <dsp:sp modelId="{E8AEF1F8-FB45-4F7C-8E68-27ECA6CDAA32}">
      <dsp:nvSpPr>
        <dsp:cNvPr id="0" name=""/>
        <dsp:cNvSpPr/>
      </dsp:nvSpPr>
      <dsp:spPr>
        <a:xfrm>
          <a:off x="0" y="3462406"/>
          <a:ext cx="7012370" cy="55392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35F205-912B-4FA3-94FC-E669A1DB47E3}">
      <dsp:nvSpPr>
        <dsp:cNvPr id="0" name=""/>
        <dsp:cNvSpPr/>
      </dsp:nvSpPr>
      <dsp:spPr>
        <a:xfrm>
          <a:off x="167561" y="3587039"/>
          <a:ext cx="304656" cy="30465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815419F-CFD1-45F7-A0A1-7880DB32D657}">
      <dsp:nvSpPr>
        <dsp:cNvPr id="0" name=""/>
        <dsp:cNvSpPr/>
      </dsp:nvSpPr>
      <dsp:spPr>
        <a:xfrm>
          <a:off x="639778" y="3462406"/>
          <a:ext cx="6372591" cy="55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3" tIns="58623" rIns="58623" bIns="58623"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Shows changes in eating and sleeping habits</a:t>
          </a:r>
        </a:p>
      </dsp:txBody>
      <dsp:txXfrm>
        <a:off x="639778" y="3462406"/>
        <a:ext cx="6372591" cy="553920"/>
      </dsp:txXfrm>
    </dsp:sp>
    <dsp:sp modelId="{BA6C1B33-909F-42EE-B6F8-D250F7CE06A9}">
      <dsp:nvSpPr>
        <dsp:cNvPr id="0" name=""/>
        <dsp:cNvSpPr/>
      </dsp:nvSpPr>
      <dsp:spPr>
        <a:xfrm>
          <a:off x="0" y="4154807"/>
          <a:ext cx="7012370" cy="55392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715DFE-8546-45BA-842C-523126470CFA}">
      <dsp:nvSpPr>
        <dsp:cNvPr id="0" name=""/>
        <dsp:cNvSpPr/>
      </dsp:nvSpPr>
      <dsp:spPr>
        <a:xfrm>
          <a:off x="167561" y="4279440"/>
          <a:ext cx="304656" cy="30465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EBB88E7-1284-4800-BBF8-202298C25E03}">
      <dsp:nvSpPr>
        <dsp:cNvPr id="0" name=""/>
        <dsp:cNvSpPr/>
      </dsp:nvSpPr>
      <dsp:spPr>
        <a:xfrm>
          <a:off x="639778" y="4154807"/>
          <a:ext cx="6372591" cy="55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3" tIns="58623" rIns="58623" bIns="58623"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Reports injury by a parent or another adult caregiver  Abuses animals or pets</a:t>
          </a:r>
        </a:p>
      </dsp:txBody>
      <dsp:txXfrm>
        <a:off x="639778" y="4154807"/>
        <a:ext cx="6372591" cy="553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E45D4-32C9-46A2-BBED-7F2162ECFDDA}">
      <dsp:nvSpPr>
        <dsp:cNvPr id="0" name=""/>
        <dsp:cNvSpPr/>
      </dsp:nvSpPr>
      <dsp:spPr>
        <a:xfrm>
          <a:off x="0" y="0"/>
          <a:ext cx="7012370" cy="0"/>
        </a:xfrm>
        <a:prstGeom prst="line">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D974512E-22DB-4952-BB51-31D7A610DCA8}">
      <dsp:nvSpPr>
        <dsp:cNvPr id="0" name=""/>
        <dsp:cNvSpPr/>
      </dsp:nvSpPr>
      <dsp:spPr>
        <a:xfrm>
          <a:off x="0" y="0"/>
          <a:ext cx="7012370" cy="58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Has difficulty walking or sitting</a:t>
          </a:r>
        </a:p>
      </dsp:txBody>
      <dsp:txXfrm>
        <a:off x="0" y="0"/>
        <a:ext cx="7012370" cy="588641"/>
      </dsp:txXfrm>
    </dsp:sp>
    <dsp:sp modelId="{DAB099A9-90E3-4A83-81F3-BCED23E81AD1}">
      <dsp:nvSpPr>
        <dsp:cNvPr id="0" name=""/>
        <dsp:cNvSpPr/>
      </dsp:nvSpPr>
      <dsp:spPr>
        <a:xfrm>
          <a:off x="0" y="588641"/>
          <a:ext cx="7012370" cy="0"/>
        </a:xfrm>
        <a:prstGeom prst="line">
          <a:avLst/>
        </a:prstGeom>
        <a:gradFill rotWithShape="0">
          <a:gsLst>
            <a:gs pos="0">
              <a:schemeClr val="accent2">
                <a:hueOff val="129599"/>
                <a:satOff val="-1970"/>
                <a:lumOff val="1737"/>
                <a:alphaOff val="0"/>
                <a:tint val="98000"/>
                <a:lumMod val="110000"/>
              </a:schemeClr>
            </a:gs>
            <a:gs pos="84000">
              <a:schemeClr val="accent2">
                <a:hueOff val="129599"/>
                <a:satOff val="-1970"/>
                <a:lumOff val="1737"/>
                <a:alphaOff val="0"/>
                <a:shade val="90000"/>
                <a:lumMod val="88000"/>
              </a:schemeClr>
            </a:gs>
          </a:gsLst>
          <a:lin ang="5400000" scaled="0"/>
        </a:gradFill>
        <a:ln w="12700" cap="rnd" cmpd="sng" algn="ctr">
          <a:solidFill>
            <a:schemeClr val="accent2">
              <a:hueOff val="129599"/>
              <a:satOff val="-1970"/>
              <a:lumOff val="1737"/>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DF1400EB-3237-494E-BDD4-747D0E142824}">
      <dsp:nvSpPr>
        <dsp:cNvPr id="0" name=""/>
        <dsp:cNvSpPr/>
      </dsp:nvSpPr>
      <dsp:spPr>
        <a:xfrm>
          <a:off x="0" y="588641"/>
          <a:ext cx="7012370" cy="58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Experiences bleeding, bruising, or swelling in their private parts</a:t>
          </a:r>
        </a:p>
      </dsp:txBody>
      <dsp:txXfrm>
        <a:off x="0" y="588641"/>
        <a:ext cx="7012370" cy="588641"/>
      </dsp:txXfrm>
    </dsp:sp>
    <dsp:sp modelId="{DAB8AAC1-BFF4-4A7B-93EC-A9E2E47E9535}">
      <dsp:nvSpPr>
        <dsp:cNvPr id="0" name=""/>
        <dsp:cNvSpPr/>
      </dsp:nvSpPr>
      <dsp:spPr>
        <a:xfrm>
          <a:off x="0" y="1177282"/>
          <a:ext cx="7012370" cy="0"/>
        </a:xfrm>
        <a:prstGeom prst="line">
          <a:avLst/>
        </a:prstGeom>
        <a:gradFill rotWithShape="0">
          <a:gsLst>
            <a:gs pos="0">
              <a:schemeClr val="accent2">
                <a:hueOff val="259199"/>
                <a:satOff val="-3940"/>
                <a:lumOff val="3473"/>
                <a:alphaOff val="0"/>
                <a:tint val="98000"/>
                <a:lumMod val="110000"/>
              </a:schemeClr>
            </a:gs>
            <a:gs pos="84000">
              <a:schemeClr val="accent2">
                <a:hueOff val="259199"/>
                <a:satOff val="-3940"/>
                <a:lumOff val="3473"/>
                <a:alphaOff val="0"/>
                <a:shade val="90000"/>
                <a:lumMod val="88000"/>
              </a:schemeClr>
            </a:gs>
          </a:gsLst>
          <a:lin ang="5400000" scaled="0"/>
        </a:gradFill>
        <a:ln w="12700" cap="rnd" cmpd="sng" algn="ctr">
          <a:solidFill>
            <a:schemeClr val="accent2">
              <a:hueOff val="259199"/>
              <a:satOff val="-3940"/>
              <a:lumOff val="3473"/>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1DCF6042-F242-4DC2-A198-9D0CA4759326}">
      <dsp:nvSpPr>
        <dsp:cNvPr id="0" name=""/>
        <dsp:cNvSpPr/>
      </dsp:nvSpPr>
      <dsp:spPr>
        <a:xfrm>
          <a:off x="0" y="1177282"/>
          <a:ext cx="7012370" cy="58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Suddenly refuses to go to school</a:t>
          </a:r>
        </a:p>
      </dsp:txBody>
      <dsp:txXfrm>
        <a:off x="0" y="1177282"/>
        <a:ext cx="7012370" cy="588641"/>
      </dsp:txXfrm>
    </dsp:sp>
    <dsp:sp modelId="{96881B0B-0996-4234-A605-E9B5D45212CC}">
      <dsp:nvSpPr>
        <dsp:cNvPr id="0" name=""/>
        <dsp:cNvSpPr/>
      </dsp:nvSpPr>
      <dsp:spPr>
        <a:xfrm>
          <a:off x="0" y="1765924"/>
          <a:ext cx="7012370" cy="0"/>
        </a:xfrm>
        <a:prstGeom prst="line">
          <a:avLst/>
        </a:prstGeom>
        <a:gradFill rotWithShape="0">
          <a:gsLst>
            <a:gs pos="0">
              <a:schemeClr val="accent2">
                <a:hueOff val="388798"/>
                <a:satOff val="-5910"/>
                <a:lumOff val="5210"/>
                <a:alphaOff val="0"/>
                <a:tint val="98000"/>
                <a:lumMod val="110000"/>
              </a:schemeClr>
            </a:gs>
            <a:gs pos="84000">
              <a:schemeClr val="accent2">
                <a:hueOff val="388798"/>
                <a:satOff val="-5910"/>
                <a:lumOff val="5210"/>
                <a:alphaOff val="0"/>
                <a:shade val="90000"/>
                <a:lumMod val="88000"/>
              </a:schemeClr>
            </a:gs>
          </a:gsLst>
          <a:lin ang="5400000" scaled="0"/>
        </a:gradFill>
        <a:ln w="12700" cap="rnd" cmpd="sng" algn="ctr">
          <a:solidFill>
            <a:schemeClr val="accent2">
              <a:hueOff val="388798"/>
              <a:satOff val="-5910"/>
              <a:lumOff val="521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C12CCC72-1EAB-4B9E-BF12-6A4983E26CBA}">
      <dsp:nvSpPr>
        <dsp:cNvPr id="0" name=""/>
        <dsp:cNvSpPr/>
      </dsp:nvSpPr>
      <dsp:spPr>
        <a:xfrm>
          <a:off x="0" y="1765924"/>
          <a:ext cx="7012370" cy="58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Reports nightmares or bedwetting </a:t>
          </a:r>
        </a:p>
      </dsp:txBody>
      <dsp:txXfrm>
        <a:off x="0" y="1765924"/>
        <a:ext cx="7012370" cy="588641"/>
      </dsp:txXfrm>
    </dsp:sp>
    <dsp:sp modelId="{39CDEF04-BC88-4E10-8E55-468A7AA3F7C8}">
      <dsp:nvSpPr>
        <dsp:cNvPr id="0" name=""/>
        <dsp:cNvSpPr/>
      </dsp:nvSpPr>
      <dsp:spPr>
        <a:xfrm>
          <a:off x="0" y="2354565"/>
          <a:ext cx="7012370" cy="0"/>
        </a:xfrm>
        <a:prstGeom prst="line">
          <a:avLst/>
        </a:prstGeom>
        <a:gradFill rotWithShape="0">
          <a:gsLst>
            <a:gs pos="0">
              <a:schemeClr val="accent2">
                <a:hueOff val="518397"/>
                <a:satOff val="-7879"/>
                <a:lumOff val="6947"/>
                <a:alphaOff val="0"/>
                <a:tint val="98000"/>
                <a:lumMod val="110000"/>
              </a:schemeClr>
            </a:gs>
            <a:gs pos="84000">
              <a:schemeClr val="accent2">
                <a:hueOff val="518397"/>
                <a:satOff val="-7879"/>
                <a:lumOff val="6947"/>
                <a:alphaOff val="0"/>
                <a:shade val="90000"/>
                <a:lumMod val="88000"/>
              </a:schemeClr>
            </a:gs>
          </a:gsLst>
          <a:lin ang="5400000" scaled="0"/>
        </a:gradFill>
        <a:ln w="12700" cap="rnd" cmpd="sng" algn="ctr">
          <a:solidFill>
            <a:schemeClr val="accent2">
              <a:hueOff val="518397"/>
              <a:satOff val="-7879"/>
              <a:lumOff val="6947"/>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E0C47C90-B063-44C0-97F1-18720CAE7017}">
      <dsp:nvSpPr>
        <dsp:cNvPr id="0" name=""/>
        <dsp:cNvSpPr/>
      </dsp:nvSpPr>
      <dsp:spPr>
        <a:xfrm>
          <a:off x="0" y="2354565"/>
          <a:ext cx="7012370" cy="58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Experiences a sudden change in appetite  </a:t>
          </a:r>
        </a:p>
      </dsp:txBody>
      <dsp:txXfrm>
        <a:off x="0" y="2354565"/>
        <a:ext cx="7012370" cy="588641"/>
      </dsp:txXfrm>
    </dsp:sp>
    <dsp:sp modelId="{F110EBA9-B136-4A71-8962-AACDCB583EC7}">
      <dsp:nvSpPr>
        <dsp:cNvPr id="0" name=""/>
        <dsp:cNvSpPr/>
      </dsp:nvSpPr>
      <dsp:spPr>
        <a:xfrm>
          <a:off x="0" y="2943206"/>
          <a:ext cx="7012370" cy="0"/>
        </a:xfrm>
        <a:prstGeom prst="line">
          <a:avLst/>
        </a:prstGeom>
        <a:gradFill rotWithShape="0">
          <a:gsLst>
            <a:gs pos="0">
              <a:schemeClr val="accent2">
                <a:hueOff val="647996"/>
                <a:satOff val="-9849"/>
                <a:lumOff val="8684"/>
                <a:alphaOff val="0"/>
                <a:tint val="98000"/>
                <a:lumMod val="110000"/>
              </a:schemeClr>
            </a:gs>
            <a:gs pos="84000">
              <a:schemeClr val="accent2">
                <a:hueOff val="647996"/>
                <a:satOff val="-9849"/>
                <a:lumOff val="8684"/>
                <a:alphaOff val="0"/>
                <a:shade val="90000"/>
                <a:lumMod val="88000"/>
              </a:schemeClr>
            </a:gs>
          </a:gsLst>
          <a:lin ang="5400000" scaled="0"/>
        </a:gradFill>
        <a:ln w="12700" cap="rnd" cmpd="sng" algn="ctr">
          <a:solidFill>
            <a:schemeClr val="accent2">
              <a:hueOff val="647996"/>
              <a:satOff val="-9849"/>
              <a:lumOff val="8684"/>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2082130E-31AA-4A86-9DAE-508BF28CB69A}">
      <dsp:nvSpPr>
        <dsp:cNvPr id="0" name=""/>
        <dsp:cNvSpPr/>
      </dsp:nvSpPr>
      <dsp:spPr>
        <a:xfrm>
          <a:off x="0" y="2943206"/>
          <a:ext cx="7012370" cy="58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Runs away </a:t>
          </a:r>
        </a:p>
      </dsp:txBody>
      <dsp:txXfrm>
        <a:off x="0" y="2943206"/>
        <a:ext cx="7012370" cy="588641"/>
      </dsp:txXfrm>
    </dsp:sp>
    <dsp:sp modelId="{280BCD47-2005-4E64-A6FE-DD485A4ACDEB}">
      <dsp:nvSpPr>
        <dsp:cNvPr id="0" name=""/>
        <dsp:cNvSpPr/>
      </dsp:nvSpPr>
      <dsp:spPr>
        <a:xfrm>
          <a:off x="0" y="3531848"/>
          <a:ext cx="7012370" cy="0"/>
        </a:xfrm>
        <a:prstGeom prst="line">
          <a:avLst/>
        </a:prstGeom>
        <a:gradFill rotWithShape="0">
          <a:gsLst>
            <a:gs pos="0">
              <a:schemeClr val="accent2">
                <a:hueOff val="777596"/>
                <a:satOff val="-11819"/>
                <a:lumOff val="10420"/>
                <a:alphaOff val="0"/>
                <a:tint val="98000"/>
                <a:lumMod val="110000"/>
              </a:schemeClr>
            </a:gs>
            <a:gs pos="84000">
              <a:schemeClr val="accent2">
                <a:hueOff val="777596"/>
                <a:satOff val="-11819"/>
                <a:lumOff val="10420"/>
                <a:alphaOff val="0"/>
                <a:shade val="90000"/>
                <a:lumMod val="88000"/>
              </a:schemeClr>
            </a:gs>
          </a:gsLst>
          <a:lin ang="5400000" scaled="0"/>
        </a:gradFill>
        <a:ln w="12700" cap="rnd" cmpd="sng" algn="ctr">
          <a:solidFill>
            <a:schemeClr val="accent2">
              <a:hueOff val="777596"/>
              <a:satOff val="-11819"/>
              <a:lumOff val="1042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6336A968-4735-412E-AC35-ED60382E4A19}">
      <dsp:nvSpPr>
        <dsp:cNvPr id="0" name=""/>
        <dsp:cNvSpPr/>
      </dsp:nvSpPr>
      <dsp:spPr>
        <a:xfrm>
          <a:off x="0" y="3531848"/>
          <a:ext cx="7012370" cy="58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Reports sexual abuse by a parent or another adult caregiver </a:t>
          </a:r>
        </a:p>
      </dsp:txBody>
      <dsp:txXfrm>
        <a:off x="0" y="3531848"/>
        <a:ext cx="7012370" cy="588641"/>
      </dsp:txXfrm>
    </dsp:sp>
    <dsp:sp modelId="{E9213F02-3B94-42C1-A101-211ABE2E7BC9}">
      <dsp:nvSpPr>
        <dsp:cNvPr id="0" name=""/>
        <dsp:cNvSpPr/>
      </dsp:nvSpPr>
      <dsp:spPr>
        <a:xfrm>
          <a:off x="0" y="4120489"/>
          <a:ext cx="7012370" cy="0"/>
        </a:xfrm>
        <a:prstGeom prst="line">
          <a:avLst/>
        </a:prstGeom>
        <a:gradFill rotWithShape="0">
          <a:gsLst>
            <a:gs pos="0">
              <a:schemeClr val="accent2">
                <a:hueOff val="907195"/>
                <a:satOff val="-13789"/>
                <a:lumOff val="12157"/>
                <a:alphaOff val="0"/>
                <a:tint val="98000"/>
                <a:lumMod val="110000"/>
              </a:schemeClr>
            </a:gs>
            <a:gs pos="84000">
              <a:schemeClr val="accent2">
                <a:hueOff val="907195"/>
                <a:satOff val="-13789"/>
                <a:lumOff val="12157"/>
                <a:alphaOff val="0"/>
                <a:shade val="90000"/>
                <a:lumMod val="88000"/>
              </a:schemeClr>
            </a:gs>
          </a:gsLst>
          <a:lin ang="5400000" scaled="0"/>
        </a:gradFill>
        <a:ln w="12700" cap="rnd" cmpd="sng" algn="ctr">
          <a:solidFill>
            <a:schemeClr val="accent2">
              <a:hueOff val="907195"/>
              <a:satOff val="-13789"/>
              <a:lumOff val="12157"/>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A4577995-FD68-4CE5-A8D7-C8E3C8BE0FD2}">
      <dsp:nvSpPr>
        <dsp:cNvPr id="0" name=""/>
        <dsp:cNvSpPr/>
      </dsp:nvSpPr>
      <dsp:spPr>
        <a:xfrm>
          <a:off x="0" y="4120489"/>
          <a:ext cx="7012370" cy="58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Attaches very quickly to strangers or new adults in their environment</a:t>
          </a:r>
        </a:p>
      </dsp:txBody>
      <dsp:txXfrm>
        <a:off x="0" y="4120489"/>
        <a:ext cx="7012370" cy="5886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7F8EF-E856-4DC4-801D-1F7B2973A9E2}">
      <dsp:nvSpPr>
        <dsp:cNvPr id="0" name=""/>
        <dsp:cNvSpPr/>
      </dsp:nvSpPr>
      <dsp:spPr>
        <a:xfrm>
          <a:off x="215" y="278337"/>
          <a:ext cx="2601301" cy="3121562"/>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951" tIns="0" rIns="256951" bIns="33020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Avoid denial and remain calm.</a:t>
          </a:r>
          <a:r>
            <a:rPr lang="en-US" sz="2400" kern="1200" dirty="0">
              <a:latin typeface="Arial" panose="020B0604020202020204" pitchFamily="34" charset="0"/>
              <a:cs typeface="Arial" panose="020B0604020202020204" pitchFamily="34" charset="0"/>
            </a:rPr>
            <a:t> </a:t>
          </a:r>
        </a:p>
      </dsp:txBody>
      <dsp:txXfrm>
        <a:off x="215" y="1526962"/>
        <a:ext cx="2601301" cy="1872937"/>
      </dsp:txXfrm>
    </dsp:sp>
    <dsp:sp modelId="{A704FB17-1BBB-45CC-B064-1B8D8CC5D824}">
      <dsp:nvSpPr>
        <dsp:cNvPr id="0" name=""/>
        <dsp:cNvSpPr/>
      </dsp:nvSpPr>
      <dsp:spPr>
        <a:xfrm>
          <a:off x="215" y="278337"/>
          <a:ext cx="2601301" cy="1248624"/>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6951" tIns="165100" rIns="256951"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215" y="278337"/>
        <a:ext cx="2601301" cy="1248624"/>
      </dsp:txXfrm>
    </dsp:sp>
    <dsp:sp modelId="{1EF30605-C19B-41C3-98BF-154C2A35F9A2}">
      <dsp:nvSpPr>
        <dsp:cNvPr id="0" name=""/>
        <dsp:cNvSpPr/>
      </dsp:nvSpPr>
      <dsp:spPr>
        <a:xfrm>
          <a:off x="2809621" y="278337"/>
          <a:ext cx="2601301" cy="3121562"/>
        </a:xfrm>
        <a:prstGeom prst="rect">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951" tIns="0" rIns="256951" bIns="33020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Don’t interrogate</a:t>
          </a:r>
          <a:r>
            <a:rPr lang="en-US" sz="2400" b="1" kern="1200" dirty="0"/>
            <a:t>.</a:t>
          </a:r>
          <a:endParaRPr lang="en-US" sz="2400" kern="1200" dirty="0"/>
        </a:p>
      </dsp:txBody>
      <dsp:txXfrm>
        <a:off x="2809621" y="1526962"/>
        <a:ext cx="2601301" cy="1872937"/>
      </dsp:txXfrm>
    </dsp:sp>
    <dsp:sp modelId="{1200EE32-3189-455B-95FD-0AD7309B383B}">
      <dsp:nvSpPr>
        <dsp:cNvPr id="0" name=""/>
        <dsp:cNvSpPr/>
      </dsp:nvSpPr>
      <dsp:spPr>
        <a:xfrm>
          <a:off x="2809621" y="278337"/>
          <a:ext cx="2601301" cy="1248624"/>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6951" tIns="165100" rIns="256951"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2809621" y="278337"/>
        <a:ext cx="2601301" cy="1248624"/>
      </dsp:txXfrm>
    </dsp:sp>
    <dsp:sp modelId="{67AB9B59-FF09-4E46-A3E4-4DFAC74BC657}">
      <dsp:nvSpPr>
        <dsp:cNvPr id="0" name=""/>
        <dsp:cNvSpPr/>
      </dsp:nvSpPr>
      <dsp:spPr>
        <a:xfrm>
          <a:off x="5619027" y="278337"/>
          <a:ext cx="2601301" cy="3121562"/>
        </a:xfrm>
        <a:prstGeom prst="rect">
          <a:avLst/>
        </a:prstGeom>
        <a:solidFill>
          <a:schemeClr val="accent4">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951" tIns="0" rIns="256951" bIns="33020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Reassure the child that they did nothing wrong.</a:t>
          </a:r>
          <a:r>
            <a:rPr lang="en-US" sz="2400" kern="1200" dirty="0">
              <a:latin typeface="Arial" panose="020B0604020202020204" pitchFamily="34" charset="0"/>
              <a:cs typeface="Arial" panose="020B0604020202020204" pitchFamily="34" charset="0"/>
            </a:rPr>
            <a:t> </a:t>
          </a:r>
        </a:p>
      </dsp:txBody>
      <dsp:txXfrm>
        <a:off x="5619027" y="1526962"/>
        <a:ext cx="2601301" cy="1872937"/>
      </dsp:txXfrm>
    </dsp:sp>
    <dsp:sp modelId="{1118A6EB-CFEC-4D37-AD58-1A016F36315A}">
      <dsp:nvSpPr>
        <dsp:cNvPr id="0" name=""/>
        <dsp:cNvSpPr/>
      </dsp:nvSpPr>
      <dsp:spPr>
        <a:xfrm>
          <a:off x="5619027" y="278337"/>
          <a:ext cx="2601301" cy="1248624"/>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6951" tIns="165100" rIns="256951"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5619027" y="278337"/>
        <a:ext cx="2601301" cy="1248624"/>
      </dsp:txXfrm>
    </dsp:sp>
    <dsp:sp modelId="{884399C2-E0F1-4292-8E11-B0AA11EB7A76}">
      <dsp:nvSpPr>
        <dsp:cNvPr id="0" name=""/>
        <dsp:cNvSpPr/>
      </dsp:nvSpPr>
      <dsp:spPr>
        <a:xfrm>
          <a:off x="8428432" y="278337"/>
          <a:ext cx="2601301" cy="3121562"/>
        </a:xfrm>
        <a:prstGeom prst="rect">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951" tIns="0" rIns="256951" bIns="33020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Safety first</a:t>
          </a:r>
          <a:r>
            <a:rPr lang="en-US" sz="2400" b="1" kern="1200" dirty="0"/>
            <a:t>.</a:t>
          </a:r>
          <a:r>
            <a:rPr lang="en-US" sz="2400" kern="1200" dirty="0"/>
            <a:t> </a:t>
          </a:r>
        </a:p>
      </dsp:txBody>
      <dsp:txXfrm>
        <a:off x="8428432" y="1526962"/>
        <a:ext cx="2601301" cy="1872937"/>
      </dsp:txXfrm>
    </dsp:sp>
    <dsp:sp modelId="{708184FC-6E67-4A68-89E3-73AC511B052F}">
      <dsp:nvSpPr>
        <dsp:cNvPr id="0" name=""/>
        <dsp:cNvSpPr/>
      </dsp:nvSpPr>
      <dsp:spPr>
        <a:xfrm>
          <a:off x="8428432" y="278337"/>
          <a:ext cx="2601301" cy="1248624"/>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6951" tIns="165100" rIns="256951" bIns="165100" numCol="1" spcCol="1270" anchor="ctr" anchorCtr="0">
          <a:noAutofit/>
        </a:bodyPr>
        <a:lstStyle/>
        <a:p>
          <a:pPr marL="0" lvl="0" indent="0" algn="l" defTabSz="2933700">
            <a:lnSpc>
              <a:spcPct val="90000"/>
            </a:lnSpc>
            <a:spcBef>
              <a:spcPct val="0"/>
            </a:spcBef>
            <a:spcAft>
              <a:spcPct val="35000"/>
            </a:spcAft>
            <a:buNone/>
          </a:pPr>
          <a:r>
            <a:rPr lang="en-US" sz="6600" kern="1200"/>
            <a:t>04</a:t>
          </a:r>
        </a:p>
      </dsp:txBody>
      <dsp:txXfrm>
        <a:off x="8428432" y="278337"/>
        <a:ext cx="2601301" cy="12486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D42B9-85B4-46B0-970E-086E9A330F58}">
      <dsp:nvSpPr>
        <dsp:cNvPr id="0" name=""/>
        <dsp:cNvSpPr/>
      </dsp:nvSpPr>
      <dsp:spPr>
        <a:xfrm>
          <a:off x="0" y="126795"/>
          <a:ext cx="7012370" cy="1079325"/>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I don’t want to interfere in someone else’s family.</a:t>
          </a:r>
          <a:r>
            <a:rPr lang="en-US" sz="1600" kern="1200" dirty="0">
              <a:latin typeface="Arial" panose="020B0604020202020204" pitchFamily="34" charset="0"/>
              <a:cs typeface="Arial" panose="020B0604020202020204" pitchFamily="34" charset="0"/>
            </a:rPr>
            <a:t> Child abuse and neglect is NOT merely a family matter, and the consequences of staying silent can be devastating for the child.</a:t>
          </a:r>
        </a:p>
      </dsp:txBody>
      <dsp:txXfrm>
        <a:off x="52688" y="179483"/>
        <a:ext cx="6906994" cy="973949"/>
      </dsp:txXfrm>
    </dsp:sp>
    <dsp:sp modelId="{46C2D4EA-0B71-47D3-8AAB-BCE3B4E50903}">
      <dsp:nvSpPr>
        <dsp:cNvPr id="0" name=""/>
        <dsp:cNvSpPr/>
      </dsp:nvSpPr>
      <dsp:spPr>
        <a:xfrm>
          <a:off x="0" y="1252200"/>
          <a:ext cx="7012370" cy="1079325"/>
        </a:xfrm>
        <a:prstGeom prst="roundRect">
          <a:avLst/>
        </a:prstGeom>
        <a:gradFill rotWithShape="0">
          <a:gsLst>
            <a:gs pos="0">
              <a:schemeClr val="accent2">
                <a:hueOff val="302398"/>
                <a:satOff val="-4596"/>
                <a:lumOff val="4052"/>
                <a:alphaOff val="0"/>
                <a:tint val="98000"/>
                <a:lumMod val="110000"/>
              </a:schemeClr>
            </a:gs>
            <a:gs pos="84000">
              <a:schemeClr val="accent2">
                <a:hueOff val="302398"/>
                <a:satOff val="-4596"/>
                <a:lumOff val="4052"/>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What if I break up someone’s home?</a:t>
          </a:r>
          <a:r>
            <a:rPr lang="en-US" sz="1600" kern="1200" dirty="0">
              <a:latin typeface="Arial" panose="020B0604020202020204" pitchFamily="34" charset="0"/>
              <a:cs typeface="Arial" panose="020B0604020202020204" pitchFamily="34" charset="0"/>
            </a:rPr>
            <a:t> A child abuse report does not mean a child is automatically removed from the home—unless they’re clearly in danger. Parents may be first offered support, such as parenting classes or anger management counseling.</a:t>
          </a:r>
        </a:p>
      </dsp:txBody>
      <dsp:txXfrm>
        <a:off x="52688" y="1304888"/>
        <a:ext cx="6906994" cy="973949"/>
      </dsp:txXfrm>
    </dsp:sp>
    <dsp:sp modelId="{97A21042-F37C-42E0-8AFA-5115B5A2E5F6}">
      <dsp:nvSpPr>
        <dsp:cNvPr id="0" name=""/>
        <dsp:cNvSpPr/>
      </dsp:nvSpPr>
      <dsp:spPr>
        <a:xfrm>
          <a:off x="0" y="2377605"/>
          <a:ext cx="7012370" cy="1079325"/>
        </a:xfrm>
        <a:prstGeom prst="roundRect">
          <a:avLst/>
        </a:prstGeom>
        <a:gradFill rotWithShape="0">
          <a:gsLst>
            <a:gs pos="0">
              <a:schemeClr val="accent2">
                <a:hueOff val="604797"/>
                <a:satOff val="-9193"/>
                <a:lumOff val="8105"/>
                <a:alphaOff val="0"/>
                <a:tint val="98000"/>
                <a:lumMod val="110000"/>
              </a:schemeClr>
            </a:gs>
            <a:gs pos="84000">
              <a:schemeClr val="accent2">
                <a:hueOff val="604797"/>
                <a:satOff val="-9193"/>
                <a:lumOff val="8105"/>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They will know it was me who called.</a:t>
          </a:r>
          <a:r>
            <a:rPr lang="en-US" sz="1600" kern="1200" dirty="0">
              <a:latin typeface="Arial" panose="020B0604020202020204" pitchFamily="34" charset="0"/>
              <a:cs typeface="Arial" panose="020B0604020202020204" pitchFamily="34" charset="0"/>
            </a:rPr>
            <a:t> Reporting is anonymous, you do not have to give your name when you report child abuse.</a:t>
          </a:r>
        </a:p>
      </dsp:txBody>
      <dsp:txXfrm>
        <a:off x="52688" y="2430293"/>
        <a:ext cx="6906994" cy="973949"/>
      </dsp:txXfrm>
    </dsp:sp>
    <dsp:sp modelId="{B4662A9A-BFD1-4F44-A0DF-53068CA77FD3}">
      <dsp:nvSpPr>
        <dsp:cNvPr id="0" name=""/>
        <dsp:cNvSpPr/>
      </dsp:nvSpPr>
      <dsp:spPr>
        <a:xfrm>
          <a:off x="0" y="3503010"/>
          <a:ext cx="7012370" cy="1079325"/>
        </a:xfrm>
        <a:prstGeom prst="roundRect">
          <a:avLst/>
        </a:prstGeom>
        <a:gradFill rotWithShape="0">
          <a:gsLst>
            <a:gs pos="0">
              <a:schemeClr val="accent2">
                <a:hueOff val="907195"/>
                <a:satOff val="-13789"/>
                <a:lumOff val="12157"/>
                <a:alphaOff val="0"/>
                <a:tint val="98000"/>
                <a:lumMod val="110000"/>
              </a:schemeClr>
            </a:gs>
            <a:gs pos="84000">
              <a:schemeClr val="accent2">
                <a:hueOff val="907195"/>
                <a:satOff val="-13789"/>
                <a:lumOff val="12157"/>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What I have to say won’t make a difference.</a:t>
          </a:r>
          <a:r>
            <a:rPr lang="en-US" sz="1600" kern="1200" dirty="0">
              <a:latin typeface="Arial" panose="020B0604020202020204" pitchFamily="34" charset="0"/>
              <a:cs typeface="Arial" panose="020B0604020202020204" pitchFamily="34" charset="0"/>
            </a:rPr>
            <a:t> If you have a gut feeling that something is wrong, it’s better to be safe than sorry. Even if you can’t see the whole picture, others may have noticed signs as well, and a pattern can help identify child abuse that might have otherwise been overlooked.</a:t>
          </a:r>
        </a:p>
      </dsp:txBody>
      <dsp:txXfrm>
        <a:off x="52688" y="3555698"/>
        <a:ext cx="6906994" cy="973949"/>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4/19/2020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1189550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by no means an “expert”, but I am hoping this gives you some insight into child abuse and what your role is if you suspect possible child abuse or child endangerment. </a:t>
            </a:r>
          </a:p>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2</a:t>
            </a:fld>
            <a:endParaRPr lang="en-US"/>
          </a:p>
        </p:txBody>
      </p:sp>
    </p:spTree>
    <p:extLst>
      <p:ext uri="{BB962C8B-B14F-4D97-AF65-F5344CB8AC3E}">
        <p14:creationId xmlns:p14="http://schemas.microsoft.com/office/powerpoint/2010/main" val="248860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11</a:t>
            </a:fld>
            <a:endParaRPr lang="en-US"/>
          </a:p>
        </p:txBody>
      </p:sp>
    </p:spTree>
    <p:extLst>
      <p:ext uri="{BB962C8B-B14F-4D97-AF65-F5344CB8AC3E}">
        <p14:creationId xmlns:p14="http://schemas.microsoft.com/office/powerpoint/2010/main" val="819117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normal to feel a little overwhelmed and confused.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Child abuse is a difficult subject that can be hard to accept and even harder to talk about—for both you and the child.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talking with an abused child, the best way to encourage them is to show calm reassurance and unconditional support.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you’re having trouble finding the words, let your actions speak for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A common reaction to news as unpleasant and shocking as child abuse is denial. However, if you display denial to a child, or show shock or disgust at what they are saying, the child may be afraid to continue and will shut down.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 Let the child explain to you in their own words what happened, but don’t interrogate the child or ask leading questions. This may confuse and fluster the child and make it harder for them to continue their story.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It takes a lot for a child to come forward about abuse. Reassure them that you take what they said seriously, and that it is not their fault.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If you feel that your safety or the safety of the child would be threatened if you tried to intervene, leave it to the professionals. You may be able to provide more support later.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12</a:t>
            </a:fld>
            <a:endParaRPr lang="en-US"/>
          </a:p>
        </p:txBody>
      </p:sp>
    </p:spTree>
    <p:extLst>
      <p:ext uri="{BB962C8B-B14F-4D97-AF65-F5344CB8AC3E}">
        <p14:creationId xmlns:p14="http://schemas.microsoft.com/office/powerpoint/2010/main" val="120052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13</a:t>
            </a:fld>
            <a:endParaRPr lang="en-US"/>
          </a:p>
        </p:txBody>
      </p:sp>
    </p:spTree>
    <p:extLst>
      <p:ext uri="{BB962C8B-B14F-4D97-AF65-F5344CB8AC3E}">
        <p14:creationId xmlns:p14="http://schemas.microsoft.com/office/powerpoint/2010/main" val="1154689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14</a:t>
            </a:fld>
            <a:endParaRPr lang="en-US"/>
          </a:p>
        </p:txBody>
      </p:sp>
    </p:spTree>
    <p:extLst>
      <p:ext uri="{BB962C8B-B14F-4D97-AF65-F5344CB8AC3E}">
        <p14:creationId xmlns:p14="http://schemas.microsoft.com/office/powerpoint/2010/main" val="1623467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15</a:t>
            </a:fld>
            <a:endParaRPr lang="en-US"/>
          </a:p>
        </p:txBody>
      </p:sp>
    </p:spTree>
    <p:extLst>
      <p:ext uri="{BB962C8B-B14F-4D97-AF65-F5344CB8AC3E}">
        <p14:creationId xmlns:p14="http://schemas.microsoft.com/office/powerpoint/2010/main" val="807916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16</a:t>
            </a:fld>
            <a:endParaRPr lang="en-US"/>
          </a:p>
        </p:txBody>
      </p:sp>
    </p:spTree>
    <p:extLst>
      <p:ext uri="{BB962C8B-B14F-4D97-AF65-F5344CB8AC3E}">
        <p14:creationId xmlns:p14="http://schemas.microsoft.com/office/powerpoint/2010/main" val="1997600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17</a:t>
            </a:fld>
            <a:endParaRPr lang="en-US"/>
          </a:p>
        </p:txBody>
      </p:sp>
    </p:spTree>
    <p:extLst>
      <p:ext uri="{BB962C8B-B14F-4D97-AF65-F5344CB8AC3E}">
        <p14:creationId xmlns:p14="http://schemas.microsoft.com/office/powerpoint/2010/main" val="4221044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form</a:t>
            </a:r>
          </a:p>
        </p:txBody>
      </p:sp>
      <p:sp>
        <p:nvSpPr>
          <p:cNvPr id="4" name="Slide Number Placeholder 3"/>
          <p:cNvSpPr>
            <a:spLocks noGrp="1"/>
          </p:cNvSpPr>
          <p:nvPr>
            <p:ph type="sldNum" sz="quarter" idx="5"/>
          </p:nvPr>
        </p:nvSpPr>
        <p:spPr/>
        <p:txBody>
          <a:bodyPr/>
          <a:lstStyle/>
          <a:p>
            <a:fld id="{E0746DE6-3336-457D-A091-FA20AC1C536E}" type="slidenum">
              <a:rPr lang="en-US" smtClean="0"/>
              <a:t>20</a:t>
            </a:fld>
            <a:endParaRPr lang="en-US"/>
          </a:p>
        </p:txBody>
      </p:sp>
    </p:spTree>
    <p:extLst>
      <p:ext uri="{BB962C8B-B14F-4D97-AF65-F5344CB8AC3E}">
        <p14:creationId xmlns:p14="http://schemas.microsoft.com/office/powerpoint/2010/main" val="1968977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understanding information provided by individuals within the context at hand · </a:t>
            </a:r>
          </a:p>
          <a:p>
            <a:r>
              <a:rPr lang="en-US" dirty="0"/>
              <a:t>Remember to keep in mind cultural influences when assessing information or behavior · </a:t>
            </a:r>
          </a:p>
          <a:p>
            <a:r>
              <a:rPr lang="en-US" dirty="0"/>
              <a:t>Resist the temptation to classify or label persons based on cultural preconceptions · </a:t>
            </a:r>
          </a:p>
          <a:p>
            <a:r>
              <a:rPr lang="en-US" dirty="0"/>
              <a:t>Educate individuals/families from other cultures regarding American cultural expectations, practices, and traditions </a:t>
            </a:r>
          </a:p>
        </p:txBody>
      </p:sp>
      <p:sp>
        <p:nvSpPr>
          <p:cNvPr id="4" name="Slide Number Placeholder 3"/>
          <p:cNvSpPr>
            <a:spLocks noGrp="1"/>
          </p:cNvSpPr>
          <p:nvPr>
            <p:ph type="sldNum" sz="quarter" idx="5"/>
          </p:nvPr>
        </p:nvSpPr>
        <p:spPr/>
        <p:txBody>
          <a:bodyPr/>
          <a:lstStyle/>
          <a:p>
            <a:fld id="{E0746DE6-3336-457D-A091-FA20AC1C536E}" type="slidenum">
              <a:rPr lang="en-US" smtClean="0"/>
              <a:t>3</a:t>
            </a:fld>
            <a:endParaRPr lang="en-US"/>
          </a:p>
        </p:txBody>
      </p:sp>
    </p:spTree>
    <p:extLst>
      <p:ext uri="{BB962C8B-B14F-4D97-AF65-F5344CB8AC3E}">
        <p14:creationId xmlns:p14="http://schemas.microsoft.com/office/powerpoint/2010/main" val="2642913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4</a:t>
            </a:fld>
            <a:endParaRPr lang="en-US"/>
          </a:p>
        </p:txBody>
      </p:sp>
    </p:spTree>
    <p:extLst>
      <p:ext uri="{BB962C8B-B14F-4D97-AF65-F5344CB8AC3E}">
        <p14:creationId xmlns:p14="http://schemas.microsoft.com/office/powerpoint/2010/main" val="1189550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5</a:t>
            </a:fld>
            <a:endParaRPr lang="en-US"/>
          </a:p>
        </p:txBody>
      </p:sp>
    </p:spTree>
    <p:extLst>
      <p:ext uri="{BB962C8B-B14F-4D97-AF65-F5344CB8AC3E}">
        <p14:creationId xmlns:p14="http://schemas.microsoft.com/office/powerpoint/2010/main" val="2602279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6</a:t>
            </a:fld>
            <a:endParaRPr lang="en-US"/>
          </a:p>
        </p:txBody>
      </p:sp>
    </p:spTree>
    <p:extLst>
      <p:ext uri="{BB962C8B-B14F-4D97-AF65-F5344CB8AC3E}">
        <p14:creationId xmlns:p14="http://schemas.microsoft.com/office/powerpoint/2010/main" val="3776389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 discipline, such as spanking or paddling, is not considered abuse as long as it is reasonable and causes no bodily injury to the child. Injuries from physical abuse could range from minor bruises to severe fractures or death</a:t>
            </a:r>
          </a:p>
          <a:p>
            <a:endParaRPr lang="en-US" dirty="0"/>
          </a:p>
          <a:p>
            <a:r>
              <a:rPr lang="en-US" dirty="0"/>
              <a:t>Emotional abuse is often difficult to prove, and, therefore, child protective services may not be able to intervene without evidence of harm or mental injury to the child (Prevent Child Abuse America, 2016)</a:t>
            </a:r>
          </a:p>
        </p:txBody>
      </p:sp>
      <p:sp>
        <p:nvSpPr>
          <p:cNvPr id="4" name="Slide Number Placeholder 3"/>
          <p:cNvSpPr>
            <a:spLocks noGrp="1"/>
          </p:cNvSpPr>
          <p:nvPr>
            <p:ph type="sldNum" sz="quarter" idx="5"/>
          </p:nvPr>
        </p:nvSpPr>
        <p:spPr/>
        <p:txBody>
          <a:bodyPr/>
          <a:lstStyle/>
          <a:p>
            <a:fld id="{E0746DE6-3336-457D-A091-FA20AC1C536E}" type="slidenum">
              <a:rPr lang="en-US" smtClean="0"/>
              <a:t>7</a:t>
            </a:fld>
            <a:endParaRPr lang="en-US"/>
          </a:p>
        </p:txBody>
      </p:sp>
    </p:spTree>
    <p:extLst>
      <p:ext uri="{BB962C8B-B14F-4D97-AF65-F5344CB8AC3E}">
        <p14:creationId xmlns:p14="http://schemas.microsoft.com/office/powerpoint/2010/main" val="3191250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8</a:t>
            </a:fld>
            <a:endParaRPr lang="en-US"/>
          </a:p>
        </p:txBody>
      </p:sp>
    </p:spTree>
    <p:extLst>
      <p:ext uri="{BB962C8B-B14F-4D97-AF65-F5344CB8AC3E}">
        <p14:creationId xmlns:p14="http://schemas.microsoft.com/office/powerpoint/2010/main" val="1653319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the possibility of physical abuse when a parent or other adult caregiver exhibits the following (Prevent Child Abuse America, 2018): </a:t>
            </a:r>
          </a:p>
          <a:p>
            <a:r>
              <a:rPr lang="en-US" dirty="0"/>
              <a:t>Offers conflicting, unconvincing, or no explanation for the child’s injury or provides an explanation that is not consistent with the injury</a:t>
            </a:r>
          </a:p>
          <a:p>
            <a:r>
              <a:rPr lang="en-US" dirty="0"/>
              <a:t>Shows little concern for the child</a:t>
            </a:r>
          </a:p>
          <a:p>
            <a:r>
              <a:rPr lang="en-US" dirty="0"/>
              <a:t>Sees the child as entirely bad, burdensome, or worthless</a:t>
            </a:r>
          </a:p>
        </p:txBody>
      </p:sp>
      <p:sp>
        <p:nvSpPr>
          <p:cNvPr id="4" name="Slide Number Placeholder 3"/>
          <p:cNvSpPr>
            <a:spLocks noGrp="1"/>
          </p:cNvSpPr>
          <p:nvPr>
            <p:ph type="sldNum" sz="quarter" idx="10"/>
          </p:nvPr>
        </p:nvSpPr>
        <p:spPr/>
        <p:txBody>
          <a:bodyPr/>
          <a:lstStyle/>
          <a:p>
            <a:fld id="{E0746DE6-3336-457D-A091-FA20AC1C536E}" type="slidenum">
              <a:rPr lang="en-US" smtClean="0"/>
              <a:t>9</a:t>
            </a:fld>
            <a:endParaRPr lang="en-US"/>
          </a:p>
        </p:txBody>
      </p:sp>
    </p:spTree>
    <p:extLst>
      <p:ext uri="{BB962C8B-B14F-4D97-AF65-F5344CB8AC3E}">
        <p14:creationId xmlns:p14="http://schemas.microsoft.com/office/powerpoint/2010/main" val="695519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10</a:t>
            </a:fld>
            <a:endParaRPr lang="en-US"/>
          </a:p>
        </p:txBody>
      </p:sp>
    </p:spTree>
    <p:extLst>
      <p:ext uri="{BB962C8B-B14F-4D97-AF65-F5344CB8AC3E}">
        <p14:creationId xmlns:p14="http://schemas.microsoft.com/office/powerpoint/2010/main" val="1114675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4/19/2020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2912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88053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4/19/2020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80389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4260" y="462455"/>
            <a:ext cx="10515600" cy="822263"/>
          </a:xfrm>
        </p:spPr>
        <p:txBody>
          <a:bodyPr>
            <a:normAutofit/>
          </a:bodyPr>
          <a:lstStyle>
            <a:lvl1pPr>
              <a:defRPr sz="3600">
                <a:solidFill>
                  <a:srgbClr val="D24726"/>
                </a:solidFill>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838200" y="1625936"/>
            <a:ext cx="10515600" cy="4351338"/>
          </a:xfrm>
        </p:spPr>
        <p:txBody>
          <a:bodyPr/>
          <a:lstStyle>
            <a:lvl1pPr>
              <a:defRPr sz="1400" baseline="0">
                <a:solidFill>
                  <a:srgbClr val="595959"/>
                </a:solidFill>
                <a:latin typeface="Segoe UI Semilight" panose="020B0402040204020203" pitchFamily="34" charset="0"/>
                <a:cs typeface="Segoe UI Semilight" panose="020B0402040204020203" pitchFamily="34" charset="0"/>
              </a:defRPr>
            </a:lvl1pPr>
            <a:lvl2pPr>
              <a:defRPr sz="1200" baseline="0">
                <a:solidFill>
                  <a:srgbClr val="595959"/>
                </a:solidFill>
                <a:latin typeface="Segoe UI Semilight" panose="020B0402040204020203" pitchFamily="34" charset="0"/>
                <a:cs typeface="Segoe UI Semilight" panose="020B0402040204020203" pitchFamily="34" charset="0"/>
              </a:defRPr>
            </a:lvl2pPr>
            <a:lvl3pPr>
              <a:defRPr sz="1200" baseline="0">
                <a:solidFill>
                  <a:srgbClr val="595959"/>
                </a:solidFill>
                <a:latin typeface="Segoe UI Semilight" panose="020B0402040204020203" pitchFamily="34" charset="0"/>
                <a:cs typeface="Segoe UI Semilight" panose="020B0402040204020203" pitchFamily="34" charset="0"/>
              </a:defRPr>
            </a:lvl3pPr>
            <a:lvl4pPr>
              <a:defRPr sz="1200" baseline="0">
                <a:solidFill>
                  <a:srgbClr val="595959"/>
                </a:solidFill>
                <a:latin typeface="Segoe UI Semilight" panose="020B0402040204020203" pitchFamily="34" charset="0"/>
                <a:cs typeface="Segoe UI Semilight" panose="020B0402040204020203" pitchFamily="34" charset="0"/>
              </a:defRPr>
            </a:lvl4pPr>
            <a:lvl5pPr>
              <a:defRPr sz="1200" baseline="0">
                <a:solidFill>
                  <a:srgbClr val="595959"/>
                </a:solidFill>
                <a:latin typeface="Segoe UI Semilight" panose="020B0402040204020203" pitchFamily="34" charset="0"/>
                <a:cs typeface="Segoe UI Semilight" panose="020B04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652CD92-9D15-43B4-8516-073FCDAC90D4}"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E1560-7126-406C-A531-3A398E8D0EEA}" type="slidenum">
              <a:rPr lang="en-US" smtClean="0"/>
              <a:t>‹#›</a:t>
            </a:fld>
            <a:endParaRPr lang="en-US"/>
          </a:p>
        </p:txBody>
      </p:sp>
      <p:cxnSp>
        <p:nvCxnSpPr>
          <p:cNvPr id="7" name="Straight Connector 6"/>
          <p:cNvCxnSpPr/>
          <p:nvPr userDrawn="1"/>
        </p:nvCxnSpPr>
        <p:spPr>
          <a:xfrm>
            <a:off x="952500" y="1284718"/>
            <a:ext cx="103632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525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9371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4/19/2020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261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06671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82073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89741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38491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4/19/2020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8527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92541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4/19/2020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84702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2CD92-9D15-43B4-8516-073FCDAC90D4}" type="datetimeFigureOut">
              <a:rPr lang="en-US" smtClean="0"/>
              <a:t>4/19/2020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E1560-7126-406C-A531-3A398E8D0EEA}" type="slidenum">
              <a:rPr lang="en-US" smtClean="0"/>
              <a:t>‹#›</a:t>
            </a:fld>
            <a:endParaRPr lang="en-US"/>
          </a:p>
        </p:txBody>
      </p:sp>
    </p:spTree>
    <p:extLst>
      <p:ext uri="{BB962C8B-B14F-4D97-AF65-F5344CB8AC3E}">
        <p14:creationId xmlns:p14="http://schemas.microsoft.com/office/powerpoint/2010/main" val="318412226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6.w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Child_abuse"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www.shouselaw.com/domestic-violence273d.html#1" TargetMode="Externa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www.kidsdata.org/topic/4/reported-abuse-type/pie#fmt=3&amp;loc=364&amp;tf=108&amp;ch=19,18,17,16,15,13,14,12,20&amp;pdist=102"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commons.wikimedia.org/wiki/File:The_ACE_Pyramid.gif" TargetMode="External"/><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171204-6A50-40E1-B631-84CEDFC93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6C973F6-5187-412F-AACC-6E3FF8A6A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1"/>
            <a:ext cx="1106164" cy="58597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D11AE14F-1B7E-41E6-B579-2F71D13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419" y="457200"/>
            <a:ext cx="9961047" cy="36780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965278" y="668740"/>
            <a:ext cx="7574507" cy="3330055"/>
          </a:xfrm>
        </p:spPr>
        <p:txBody>
          <a:bodyPr anchor="ctr">
            <a:normAutofit/>
          </a:bodyPr>
          <a:lstStyle/>
          <a:p>
            <a:r>
              <a:rPr lang="en-US" sz="5400" dirty="0">
                <a:solidFill>
                  <a:srgbClr val="FFFFFF"/>
                </a:solidFill>
                <a:latin typeface="Arial" panose="020B0604020202020204" pitchFamily="34" charset="0"/>
                <a:cs typeface="Arial" panose="020B0604020202020204" pitchFamily="34" charset="0"/>
              </a:rPr>
              <a:t>Child abuse </a:t>
            </a:r>
            <a:r>
              <a:rPr lang="en-US" dirty="0">
                <a:solidFill>
                  <a:srgbClr val="FFFFFF"/>
                </a:solidFill>
                <a:latin typeface="Arial" panose="020B0604020202020204" pitchFamily="34" charset="0"/>
                <a:cs typeface="Arial" panose="020B0604020202020204" pitchFamily="34" charset="0"/>
              </a:rPr>
              <a:t>–</a:t>
            </a:r>
            <a:br>
              <a:rPr lang="en-US" dirty="0">
                <a:solidFill>
                  <a:srgbClr val="FFFFFF"/>
                </a:solidFill>
                <a:latin typeface="Arial" panose="020B0604020202020204" pitchFamily="34" charset="0"/>
                <a:cs typeface="Arial" panose="020B0604020202020204" pitchFamily="34" charset="0"/>
              </a:rPr>
            </a:br>
            <a:r>
              <a:rPr lang="en-US" dirty="0">
                <a:solidFill>
                  <a:srgbClr val="FFFFFF"/>
                </a:solidFill>
                <a:latin typeface="Arial" panose="020B0604020202020204" pitchFamily="34" charset="0"/>
                <a:cs typeface="Arial" panose="020B0604020202020204" pitchFamily="34" charset="0"/>
              </a:rPr>
              <a:t>what you need to know</a:t>
            </a:r>
          </a:p>
        </p:txBody>
      </p:sp>
      <p:sp>
        <p:nvSpPr>
          <p:cNvPr id="15" name="Rectangle 14">
            <a:extLst>
              <a:ext uri="{FF2B5EF4-FFF2-40B4-BE49-F238E27FC236}">
                <a16:creationId xmlns:a16="http://schemas.microsoft.com/office/drawing/2014/main" id="{752BB805-F7B7-4B80-A1C5-385D4DAF7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352" y="4244454"/>
            <a:ext cx="9961115" cy="207248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type="subTitle" idx="1"/>
          </p:nvPr>
        </p:nvSpPr>
        <p:spPr>
          <a:xfrm>
            <a:off x="1965278" y="4462818"/>
            <a:ext cx="7574507" cy="1640983"/>
          </a:xfrm>
        </p:spPr>
        <p:txBody>
          <a:bodyPr anchor="t">
            <a:normAutofit/>
          </a:bodyPr>
          <a:lstStyle/>
          <a:p>
            <a:r>
              <a:rPr lang="en-US" sz="3200" dirty="0">
                <a:solidFill>
                  <a:srgbClr val="FFFFFF"/>
                </a:solidFill>
                <a:latin typeface="Arial" panose="020B0604020202020204" pitchFamily="34" charset="0"/>
                <a:cs typeface="Arial" panose="020B0604020202020204" pitchFamily="34" charset="0"/>
              </a:rPr>
              <a:t>Lori Eastman, LCSW</a:t>
            </a:r>
            <a:endParaRPr sz="32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6117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A28AC4B-805D-4091-A648-61572081C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1255" y="702156"/>
            <a:ext cx="3409783" cy="1013800"/>
          </a:xfrm>
        </p:spPr>
        <p:txBody>
          <a:bodyPr>
            <a:normAutofit/>
          </a:bodyPr>
          <a:lstStyle/>
          <a:p>
            <a:r>
              <a:rPr lang="en-US" dirty="0">
                <a:latin typeface="Arial" panose="020B0604020202020204" pitchFamily="34" charset="0"/>
                <a:cs typeface="Arial" panose="020B0604020202020204" pitchFamily="34" charset="0"/>
              </a:rPr>
              <a:t>Signs of neglect</a:t>
            </a:r>
          </a:p>
        </p:txBody>
      </p:sp>
      <p:sp>
        <p:nvSpPr>
          <p:cNvPr id="22" name="Rectangle 21">
            <a:extLst>
              <a:ext uri="{FF2B5EF4-FFF2-40B4-BE49-F238E27FC236}">
                <a16:creationId xmlns:a16="http://schemas.microsoft.com/office/drawing/2014/main" id="{A6D733BE-061E-4600-B6A3-62A68EF2C6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0" name="Content Placeholder 2"/>
          <p:cNvSpPr>
            <a:spLocks noGrp="1"/>
          </p:cNvSpPr>
          <p:nvPr>
            <p:ph idx="1"/>
          </p:nvPr>
        </p:nvSpPr>
        <p:spPr>
          <a:xfrm>
            <a:off x="601255" y="1964168"/>
            <a:ext cx="3409782" cy="4036582"/>
          </a:xfrm>
        </p:spPr>
        <p:txBody>
          <a:bodyPr>
            <a:normAutofit lnSpcReduction="10000"/>
          </a:bodyPr>
          <a:lstStyle/>
          <a:p>
            <a:r>
              <a:rPr lang="en-US" sz="1700" dirty="0">
                <a:solidFill>
                  <a:schemeClr val="bg1"/>
                </a:solidFill>
                <a:latin typeface="Arial" panose="020B0604020202020204" pitchFamily="34" charset="0"/>
                <a:cs typeface="Arial" panose="020B0604020202020204" pitchFamily="34" charset="0"/>
              </a:rPr>
              <a:t>Is frequently absent from school</a:t>
            </a:r>
          </a:p>
          <a:p>
            <a:r>
              <a:rPr lang="en-US" sz="1700" dirty="0">
                <a:solidFill>
                  <a:schemeClr val="bg1"/>
                </a:solidFill>
                <a:latin typeface="Arial" panose="020B0604020202020204" pitchFamily="34" charset="0"/>
                <a:cs typeface="Arial" panose="020B0604020202020204" pitchFamily="34" charset="0"/>
              </a:rPr>
              <a:t>Begs or steals food or money</a:t>
            </a:r>
          </a:p>
          <a:p>
            <a:r>
              <a:rPr lang="en-US" sz="1700" dirty="0">
                <a:solidFill>
                  <a:schemeClr val="bg1"/>
                </a:solidFill>
                <a:latin typeface="Arial" panose="020B0604020202020204" pitchFamily="34" charset="0"/>
                <a:cs typeface="Arial" panose="020B0604020202020204" pitchFamily="34" charset="0"/>
              </a:rPr>
              <a:t>Lacks needed medical care (including immunizations), dental care, or glasses </a:t>
            </a:r>
          </a:p>
          <a:p>
            <a:r>
              <a:rPr lang="en-US" sz="1700" dirty="0">
                <a:solidFill>
                  <a:schemeClr val="bg1"/>
                </a:solidFill>
                <a:latin typeface="Arial" panose="020B0604020202020204" pitchFamily="34" charset="0"/>
                <a:cs typeface="Arial" panose="020B0604020202020204" pitchFamily="34" charset="0"/>
              </a:rPr>
              <a:t>Is consistently dirty and has severe body odor </a:t>
            </a:r>
          </a:p>
          <a:p>
            <a:r>
              <a:rPr lang="en-US" sz="1700" dirty="0">
                <a:solidFill>
                  <a:schemeClr val="bg1"/>
                </a:solidFill>
                <a:latin typeface="Arial" panose="020B0604020202020204" pitchFamily="34" charset="0"/>
                <a:cs typeface="Arial" panose="020B0604020202020204" pitchFamily="34" charset="0"/>
              </a:rPr>
              <a:t>Lacks sufficient clothing for the weather </a:t>
            </a:r>
          </a:p>
          <a:p>
            <a:r>
              <a:rPr lang="en-US" sz="1700" dirty="0">
                <a:solidFill>
                  <a:schemeClr val="bg1"/>
                </a:solidFill>
                <a:latin typeface="Arial" panose="020B0604020202020204" pitchFamily="34" charset="0"/>
                <a:cs typeface="Arial" panose="020B0604020202020204" pitchFamily="34" charset="0"/>
              </a:rPr>
              <a:t>Abuses alcohol or other drugs  </a:t>
            </a:r>
          </a:p>
          <a:p>
            <a:r>
              <a:rPr lang="en-US" sz="1700" dirty="0">
                <a:solidFill>
                  <a:schemeClr val="bg1"/>
                </a:solidFill>
                <a:latin typeface="Arial" panose="020B0604020202020204" pitchFamily="34" charset="0"/>
                <a:cs typeface="Arial" panose="020B0604020202020204" pitchFamily="34" charset="0"/>
              </a:rPr>
              <a:t>States that there is no one at home to provide care</a:t>
            </a:r>
          </a:p>
        </p:txBody>
      </p:sp>
      <p:pic>
        <p:nvPicPr>
          <p:cNvPr id="15" name="Graphic 14" descr="First Aid Kit">
            <a:extLst>
              <a:ext uri="{FF2B5EF4-FFF2-40B4-BE49-F238E27FC236}">
                <a16:creationId xmlns:a16="http://schemas.microsoft.com/office/drawing/2014/main" id="{288DC605-84C6-4479-AB22-A4CBAE636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08757" y="1111641"/>
            <a:ext cx="4655348" cy="4655348"/>
          </a:xfrm>
          <a:prstGeom prst="rect">
            <a:avLst/>
          </a:prstGeom>
        </p:spPr>
      </p:pic>
    </p:spTree>
    <p:extLst>
      <p:ext uri="{BB962C8B-B14F-4D97-AF65-F5344CB8AC3E}">
        <p14:creationId xmlns:p14="http://schemas.microsoft.com/office/powerpoint/2010/main" val="3175705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6228" y="1037967"/>
            <a:ext cx="3054091" cy="4709131"/>
          </a:xfrm>
        </p:spPr>
        <p:txBody>
          <a:bodyPr anchor="ctr">
            <a:normAutofit/>
          </a:bodyPr>
          <a:lstStyle/>
          <a:p>
            <a:r>
              <a:rPr lang="en-US" dirty="0">
                <a:solidFill>
                  <a:schemeClr val="accent1"/>
                </a:solidFill>
                <a:latin typeface="Arial" panose="020B0604020202020204" pitchFamily="34" charset="0"/>
                <a:cs typeface="Arial" panose="020B0604020202020204" pitchFamily="34" charset="0"/>
              </a:rPr>
              <a:t>Signs of sexual abuse - </a:t>
            </a:r>
            <a:r>
              <a:rPr lang="en-US" sz="1800" dirty="0">
                <a:latin typeface="Arial" panose="020B0604020202020204" pitchFamily="34" charset="0"/>
                <a:cs typeface="Arial" panose="020B0604020202020204" pitchFamily="34" charset="0"/>
              </a:rPr>
              <a:t>the victimization of a child by sexual activities, including molestation, indecent exposure, fondling, rape, and incest.</a:t>
            </a:r>
            <a:br>
              <a:rPr lang="en-US" dirty="0">
                <a:latin typeface="Arial" panose="020B0604020202020204" pitchFamily="34" charset="0"/>
                <a:cs typeface="Arial" panose="020B0604020202020204" pitchFamily="34" charset="0"/>
              </a:rPr>
            </a:br>
            <a:endParaRPr lang="en-US" dirty="0">
              <a:solidFill>
                <a:schemeClr val="accent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3" name="Content Placeholder 2">
            <a:extLst>
              <a:ext uri="{FF2B5EF4-FFF2-40B4-BE49-F238E27FC236}">
                <a16:creationId xmlns:a16="http://schemas.microsoft.com/office/drawing/2014/main" id="{DE9955FC-AD1C-40EC-9C1C-3B5BCAF92713}"/>
              </a:ext>
            </a:extLst>
          </p:cNvPr>
          <p:cNvGraphicFramePr>
            <a:graphicFrameLocks noGrp="1"/>
          </p:cNvGraphicFramePr>
          <p:nvPr>
            <p:ph idx="1"/>
            <p:extLst>
              <p:ext uri="{D42A27DB-BD31-4B8C-83A1-F6EECF244321}">
                <p14:modId xmlns:p14="http://schemas.microsoft.com/office/powerpoint/2010/main" val="97572494"/>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381076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575DB-9DAE-4F30-8D1E-0D1C82306057}"/>
              </a:ext>
            </a:extLst>
          </p:cNvPr>
          <p:cNvSpPr>
            <a:spLocks noGrp="1"/>
          </p:cNvSpPr>
          <p:nvPr>
            <p:ph type="title"/>
          </p:nvPr>
        </p:nvSpPr>
        <p:spPr>
          <a:xfrm>
            <a:off x="581192" y="702156"/>
            <a:ext cx="11029616" cy="1013800"/>
          </a:xfrm>
        </p:spPr>
        <p:txBody>
          <a:bodyPr>
            <a:normAutofit/>
          </a:bodyPr>
          <a:lstStyle/>
          <a:p>
            <a:r>
              <a:rPr lang="en-US" dirty="0">
                <a:solidFill>
                  <a:srgbClr val="FFFEFF"/>
                </a:solidFill>
                <a:latin typeface="Arial" panose="020B0604020202020204" pitchFamily="34" charset="0"/>
                <a:cs typeface="Arial" panose="020B0604020202020204" pitchFamily="34" charset="0"/>
              </a:rPr>
              <a:t>How can I help?</a:t>
            </a:r>
          </a:p>
        </p:txBody>
      </p:sp>
      <p:graphicFrame>
        <p:nvGraphicFramePr>
          <p:cNvPr id="26" name="Content Placeholder 2">
            <a:extLst>
              <a:ext uri="{FF2B5EF4-FFF2-40B4-BE49-F238E27FC236}">
                <a16:creationId xmlns:a16="http://schemas.microsoft.com/office/drawing/2014/main" id="{A80D7EF3-E6E7-4AA3-A286-9E9D06ABDD39}"/>
              </a:ext>
            </a:extLst>
          </p:cNvPr>
          <p:cNvGraphicFramePr>
            <a:graphicFrameLocks noGrp="1"/>
          </p:cNvGraphicFramePr>
          <p:nvPr>
            <p:ph idx="1"/>
            <p:extLst>
              <p:ext uri="{D42A27DB-BD31-4B8C-83A1-F6EECF244321}">
                <p14:modId xmlns:p14="http://schemas.microsoft.com/office/powerpoint/2010/main" val="3532064308"/>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1973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773DF6-29B4-4957-A677-5EFE6AC0D442}"/>
              </a:ext>
            </a:extLst>
          </p:cNvPr>
          <p:cNvSpPr>
            <a:spLocks noGrp="1"/>
          </p:cNvSpPr>
          <p:nvPr>
            <p:ph type="title"/>
          </p:nvPr>
        </p:nvSpPr>
        <p:spPr>
          <a:xfrm>
            <a:off x="746228" y="1037967"/>
            <a:ext cx="3054091" cy="4709131"/>
          </a:xfrm>
        </p:spPr>
        <p:txBody>
          <a:bodyPr anchor="ctr">
            <a:normAutofit/>
          </a:bodyPr>
          <a:lstStyle/>
          <a:p>
            <a:r>
              <a:rPr lang="en-US" dirty="0">
                <a:solidFill>
                  <a:schemeClr val="accent1"/>
                </a:solidFill>
                <a:latin typeface="Arial" panose="020B0604020202020204" pitchFamily="34" charset="0"/>
                <a:cs typeface="Arial" panose="020B0604020202020204" pitchFamily="34" charset="0"/>
              </a:rPr>
              <a:t>Reporting myths</a:t>
            </a:r>
          </a:p>
        </p:txBody>
      </p:sp>
      <p:sp>
        <p:nvSpPr>
          <p:cNvPr id="36" name="Rectangle 35">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41">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9" name="Content Placeholder 2">
            <a:extLst>
              <a:ext uri="{FF2B5EF4-FFF2-40B4-BE49-F238E27FC236}">
                <a16:creationId xmlns:a16="http://schemas.microsoft.com/office/drawing/2014/main" id="{B117BDB7-8D0B-4D37-85CA-ED46D4A6930B}"/>
              </a:ext>
            </a:extLst>
          </p:cNvPr>
          <p:cNvGraphicFramePr>
            <a:graphicFrameLocks noGrp="1"/>
          </p:cNvGraphicFramePr>
          <p:nvPr>
            <p:ph idx="1"/>
            <p:extLst>
              <p:ext uri="{D42A27DB-BD31-4B8C-83A1-F6EECF244321}">
                <p14:modId xmlns:p14="http://schemas.microsoft.com/office/powerpoint/2010/main" val="703168537"/>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393469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D1F1056-9A78-4FBC-9404-54512B6B5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702156"/>
            <a:ext cx="11029616" cy="1013800"/>
          </a:xfrm>
        </p:spPr>
        <p:txBody>
          <a:bodyPr>
            <a:normAutofit/>
          </a:bodyPr>
          <a:lstStyle/>
          <a:p>
            <a:r>
              <a:rPr lang="en-US" dirty="0">
                <a:solidFill>
                  <a:schemeClr val="accent2"/>
                </a:solidFill>
                <a:latin typeface="Arial" panose="020B0604020202020204" pitchFamily="34" charset="0"/>
                <a:cs typeface="Arial" panose="020B0604020202020204" pitchFamily="34" charset="0"/>
              </a:rPr>
              <a:t>Mandated reporting</a:t>
            </a:r>
          </a:p>
        </p:txBody>
      </p:sp>
      <p:sp>
        <p:nvSpPr>
          <p:cNvPr id="28" name="Rectangle 17">
            <a:extLst>
              <a:ext uri="{FF2B5EF4-FFF2-40B4-BE49-F238E27FC236}">
                <a16:creationId xmlns:a16="http://schemas.microsoft.com/office/drawing/2014/main" id="{9659E4B7-86DE-4B00-A707-DD85CE5DB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1"/>
            <a:ext cx="11298933"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9" name="Content Placeholder 2"/>
          <p:cNvSpPr>
            <a:spLocks noGrp="1"/>
          </p:cNvSpPr>
          <p:nvPr>
            <p:ph idx="1"/>
          </p:nvPr>
        </p:nvSpPr>
        <p:spPr>
          <a:xfrm>
            <a:off x="581192" y="1846876"/>
            <a:ext cx="11029615" cy="4308968"/>
          </a:xfrm>
        </p:spPr>
        <p:txBody>
          <a:bodyPr>
            <a:normAutofit fontScale="92500" lnSpcReduction="20000"/>
          </a:bodyPr>
          <a:lstStyle/>
          <a:p>
            <a:r>
              <a:rPr lang="en-US" sz="1900" dirty="0">
                <a:latin typeface="Arial" panose="020B0604020202020204" pitchFamily="34" charset="0"/>
                <a:cs typeface="Arial" panose="020B0604020202020204" pitchFamily="34" charset="0"/>
              </a:rPr>
              <a:t>All volunteers and staff of  Family Promise are mandated reporters – Escalate any concerns to the site Coordinator who will escalate to the Executive Director.</a:t>
            </a:r>
          </a:p>
          <a:p>
            <a:endParaRPr lang="en-US" sz="1900" dirty="0">
              <a:latin typeface="Arial" panose="020B0604020202020204" pitchFamily="34" charset="0"/>
              <a:cs typeface="Arial" panose="020B0604020202020204" pitchFamily="34" charset="0"/>
            </a:endParaRPr>
          </a:p>
          <a:p>
            <a:r>
              <a:rPr lang="en-US" sz="1900" dirty="0">
                <a:latin typeface="Arial" panose="020B0604020202020204" pitchFamily="34" charset="0"/>
                <a:cs typeface="Arial" panose="020B0604020202020204" pitchFamily="34" charset="0"/>
              </a:rPr>
              <a:t>Rights to Confidentiality and Immunity - Mandated reporters are required to give their names when making a report. However, the reporter’s identity is kept confidential. Reports of suspected child abuse are also confidential. Mandated reporters have immunity from state criminal or civil liability for reporting as required. This is true even if the mandated reporter acquired the knowledge, or suspicion of the abuse or neglect, outside his/her professional capacity or scope of employment.</a:t>
            </a:r>
          </a:p>
          <a:p>
            <a:endParaRPr lang="en-US" sz="1900" dirty="0">
              <a:latin typeface="Arial" panose="020B0604020202020204" pitchFamily="34" charset="0"/>
              <a:cs typeface="Arial" panose="020B0604020202020204" pitchFamily="34" charset="0"/>
            </a:endParaRPr>
          </a:p>
          <a:p>
            <a:r>
              <a:rPr lang="en-US" sz="1900" dirty="0">
                <a:latin typeface="Arial" panose="020B0604020202020204" pitchFamily="34" charset="0"/>
                <a:cs typeface="Arial" panose="020B0604020202020204" pitchFamily="34" charset="0"/>
              </a:rPr>
              <a:t>Consequences of Failing to Report - A person who fails to make a required report is guilty of a misdemeanor punishable by up to six months in jail and/or up to a $1,000 fine (California Penal Code Section 11166[c]).</a:t>
            </a:r>
          </a:p>
          <a:p>
            <a:endParaRPr lang="en-US" sz="1900" dirty="0">
              <a:latin typeface="Arial" panose="020B0604020202020204" pitchFamily="34" charset="0"/>
              <a:cs typeface="Arial" panose="020B0604020202020204" pitchFamily="34" charset="0"/>
            </a:endParaRPr>
          </a:p>
          <a:p>
            <a:r>
              <a:rPr lang="en-US" sz="1900" dirty="0">
                <a:latin typeface="Arial" panose="020B0604020202020204" pitchFamily="34" charset="0"/>
                <a:cs typeface="Arial" panose="020B0604020202020204" pitchFamily="34" charset="0"/>
              </a:rPr>
              <a:t>Use common sense – and never make a false or malicious report. If you are unsure, call the hotline and talk to an expert.</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7662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a:solidFill>
                  <a:srgbClr val="FFFFFF"/>
                </a:solidFill>
                <a:latin typeface="Arial" panose="020B0604020202020204" pitchFamily="34" charset="0"/>
                <a:cs typeface="Arial" panose="020B0604020202020204" pitchFamily="34" charset="0"/>
              </a:rPr>
              <a:t>reporting</a:t>
            </a:r>
          </a:p>
        </p:txBody>
      </p:sp>
      <p:sp>
        <p:nvSpPr>
          <p:cNvPr id="4" name="Rectangle 1">
            <a:extLst>
              <a:ext uri="{FF2B5EF4-FFF2-40B4-BE49-F238E27FC236}">
                <a16:creationId xmlns:a16="http://schemas.microsoft.com/office/drawing/2014/main" id="{862381F8-17B6-44A7-A60A-3C7B7EBC47AF}"/>
              </a:ext>
            </a:extLst>
          </p:cNvPr>
          <p:cNvSpPr>
            <a:spLocks noGrp="1" noChangeArrowheads="1"/>
          </p:cNvSpPr>
          <p:nvPr>
            <p:ph idx="1"/>
          </p:nvPr>
        </p:nvSpPr>
        <p:spPr bwMode="auto">
          <a:xfrm>
            <a:off x="708990" y="2152251"/>
            <a:ext cx="10774019" cy="3585597"/>
          </a:xfrm>
          <a:prstGeom prst="rect">
            <a:avLst/>
          </a:prstGeom>
          <a:solidFill>
            <a:srgbClr val="F1F1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dirty="0">
              <a:solidFill>
                <a:srgbClr val="444444"/>
              </a:solidFill>
              <a:cs typeface="Arial" panose="020B0604020202020204" pitchFamily="34" charset="0"/>
            </a:endParaRPr>
          </a:p>
          <a:p>
            <a:r>
              <a:rPr lang="en-US" sz="1600" dirty="0">
                <a:cs typeface="Arial" panose="020B0604020202020204" pitchFamily="34" charset="0"/>
              </a:rPr>
              <a:t>If you suspect a child is being abused or neglected or know of a family that may need additional support or access to resources, please contact Department of Children and Family Services (DCFS) immediately. </a:t>
            </a:r>
          </a:p>
          <a:p>
            <a:endParaRPr lang="en-US" sz="1600" dirty="0">
              <a:cs typeface="Arial" panose="020B0604020202020204" pitchFamily="34" charset="0"/>
            </a:endParaRPr>
          </a:p>
          <a:p>
            <a:r>
              <a:rPr lang="en-US" sz="1600" dirty="0">
                <a:cs typeface="Arial" panose="020B0604020202020204" pitchFamily="34" charset="0"/>
              </a:rPr>
              <a:t>Reporting should be done when a person either knows or has a “reasonable suspicion” that a child has been or is in danger of abuse or neglect.</a:t>
            </a:r>
          </a:p>
          <a:p>
            <a:endParaRPr lang="en-US" sz="1600" dirty="0">
              <a:cs typeface="Arial" panose="020B0604020202020204" pitchFamily="34" charset="0"/>
            </a:endParaRPr>
          </a:p>
          <a:p>
            <a:r>
              <a:rPr lang="en-US" sz="1600" dirty="0">
                <a:cs typeface="Arial" panose="020B0604020202020204" pitchFamily="34" charset="0"/>
              </a:rPr>
              <a:t>“Reasonable suspicion” means that most people, given the same facts and information, would suspect child abuse. Hard proof is not needed to make a report. However, reports must be in good faith. </a:t>
            </a:r>
          </a:p>
          <a:p>
            <a:endParaRPr lang="en-US" sz="1600" dirty="0">
              <a:cs typeface="Arial" panose="020B0604020202020204" pitchFamily="34" charset="0"/>
            </a:endParaRPr>
          </a:p>
          <a:p>
            <a:pPr marL="0" indent="0">
              <a:buNone/>
            </a:pPr>
            <a:endParaRPr lang="en-US" sz="1600" dirty="0">
              <a:cs typeface="Arial" panose="020B0604020202020204" pitchFamily="34" charset="0"/>
            </a:endParaRPr>
          </a:p>
          <a:p>
            <a:pPr marL="0" indent="0" algn="ctr">
              <a:buNone/>
            </a:pPr>
            <a:r>
              <a:rPr lang="en-US" altLang="en-US" sz="3600" b="1" dirty="0">
                <a:solidFill>
                  <a:srgbClr val="002060"/>
                </a:solidFill>
                <a:cs typeface="Arial" panose="020B0604020202020204" pitchFamily="34" charset="0"/>
              </a:rPr>
              <a:t>Toll-free within California: (800) 540-4000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37923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a:solidFill>
                  <a:srgbClr val="FFFFFF"/>
                </a:solidFill>
              </a:rPr>
              <a:t>Reporting continued…</a:t>
            </a:r>
          </a:p>
        </p:txBody>
      </p:sp>
      <p:pic>
        <p:nvPicPr>
          <p:cNvPr id="4" name="Content Placeholder 3">
            <a:extLst>
              <a:ext uri="{FF2B5EF4-FFF2-40B4-BE49-F238E27FC236}">
                <a16:creationId xmlns:a16="http://schemas.microsoft.com/office/drawing/2014/main" id="{183541F3-B1F1-44C8-A72B-73C1B2084A06}"/>
              </a:ext>
            </a:extLst>
          </p:cNvPr>
          <p:cNvPicPr>
            <a:picLocks noGrp="1" noChangeAspect="1"/>
          </p:cNvPicPr>
          <p:nvPr>
            <p:ph idx="1"/>
          </p:nvPr>
        </p:nvPicPr>
        <p:blipFill rotWithShape="1">
          <a:blip r:embed="rId3"/>
          <a:srcRect t="4298" b="10877"/>
          <a:stretch/>
        </p:blipFill>
        <p:spPr>
          <a:xfrm>
            <a:off x="2197289" y="1897040"/>
            <a:ext cx="8939284" cy="4481886"/>
          </a:xfrm>
          <a:prstGeom prst="rect">
            <a:avLst/>
          </a:prstGeom>
        </p:spPr>
      </p:pic>
    </p:spTree>
    <p:extLst>
      <p:ext uri="{BB962C8B-B14F-4D97-AF65-F5344CB8AC3E}">
        <p14:creationId xmlns:p14="http://schemas.microsoft.com/office/powerpoint/2010/main" val="1374188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FA181AD-765A-43F0-9DBA-84F343818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
            <a:ext cx="12192000"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916EC6B-AF43-449D-9F6A-153BF8C80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614407"/>
            <a:ext cx="750779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401850" y="702156"/>
            <a:ext cx="7208958" cy="1013800"/>
          </a:xfrm>
        </p:spPr>
        <p:txBody>
          <a:bodyPr>
            <a:normAutofit/>
          </a:bodyPr>
          <a:lstStyle/>
          <a:p>
            <a:r>
              <a:rPr lang="en-US" b="1" dirty="0">
                <a:latin typeface="Arial" panose="020B0604020202020204" pitchFamily="34" charset="0"/>
                <a:cs typeface="Arial" panose="020B0604020202020204" pitchFamily="34" charset="0"/>
              </a:rPr>
              <a:t>What to Expect When Contacting the Child Protection Hotline</a:t>
            </a:r>
            <a:endParaRPr lang="en-US" dirty="0">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A530051A-59CB-4ACF-BCD6-37A2C139A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5" name="Graphic 14" descr="Family">
            <a:extLst>
              <a:ext uri="{FF2B5EF4-FFF2-40B4-BE49-F238E27FC236}">
                <a16:creationId xmlns:a16="http://schemas.microsoft.com/office/drawing/2014/main" id="{C742C851-8AF0-4799-81D4-FBC41AF931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5547" y="2037347"/>
            <a:ext cx="2596646" cy="2596646"/>
          </a:xfrm>
          <a:prstGeom prst="rect">
            <a:avLst/>
          </a:prstGeom>
        </p:spPr>
      </p:pic>
      <p:sp>
        <p:nvSpPr>
          <p:cNvPr id="16" name="Content Placeholder 2"/>
          <p:cNvSpPr>
            <a:spLocks noGrp="1"/>
          </p:cNvSpPr>
          <p:nvPr>
            <p:ph idx="1"/>
          </p:nvPr>
        </p:nvSpPr>
        <p:spPr>
          <a:xfrm>
            <a:off x="4241830" y="1891454"/>
            <a:ext cx="7507793" cy="4966546"/>
          </a:xfrm>
        </p:spPr>
        <p:txBody>
          <a:bodyPr>
            <a:normAutofit/>
          </a:bodyPr>
          <a:lstStyle/>
          <a:p>
            <a:pPr>
              <a:lnSpc>
                <a:spcPct val="90000"/>
              </a:lnSpc>
            </a:pPr>
            <a:r>
              <a:rPr lang="en-US" sz="1600" dirty="0">
                <a:latin typeface="Arial" panose="020B0604020202020204" pitchFamily="34" charset="0"/>
                <a:cs typeface="Arial" panose="020B0604020202020204" pitchFamily="34" charset="0"/>
              </a:rPr>
              <a:t>You will be asked specific questions regarding the child(ren) you are reporting. </a:t>
            </a:r>
          </a:p>
          <a:p>
            <a:pPr>
              <a:lnSpc>
                <a:spcPct val="90000"/>
              </a:lnSpc>
            </a:pPr>
            <a:r>
              <a:rPr lang="en-US" sz="1600" dirty="0">
                <a:latin typeface="Arial" panose="020B0604020202020204" pitchFamily="34" charset="0"/>
                <a:cs typeface="Arial" panose="020B0604020202020204" pitchFamily="34" charset="0"/>
              </a:rPr>
              <a:t>Name and age/DOB of the child(ren)</a:t>
            </a:r>
          </a:p>
          <a:p>
            <a:pPr>
              <a:lnSpc>
                <a:spcPct val="90000"/>
              </a:lnSpc>
            </a:pPr>
            <a:r>
              <a:rPr lang="en-US" sz="1600" dirty="0">
                <a:latin typeface="Arial" panose="020B0604020202020204" pitchFamily="34" charset="0"/>
                <a:cs typeface="Arial" panose="020B0604020202020204" pitchFamily="34" charset="0"/>
              </a:rPr>
              <a:t>Family’s address and phone number</a:t>
            </a:r>
          </a:p>
          <a:p>
            <a:pPr>
              <a:lnSpc>
                <a:spcPct val="90000"/>
              </a:lnSpc>
            </a:pPr>
            <a:r>
              <a:rPr lang="en-US" sz="1600" dirty="0">
                <a:latin typeface="Arial" panose="020B0604020202020204" pitchFamily="34" charset="0"/>
                <a:cs typeface="Arial" panose="020B0604020202020204" pitchFamily="34" charset="0"/>
              </a:rPr>
              <a:t>Name of mother and father and their whereabouts</a:t>
            </a:r>
          </a:p>
          <a:p>
            <a:pPr>
              <a:lnSpc>
                <a:spcPct val="90000"/>
              </a:lnSpc>
            </a:pPr>
            <a:r>
              <a:rPr lang="en-US" sz="1600" dirty="0">
                <a:latin typeface="Arial" panose="020B0604020202020204" pitchFamily="34" charset="0"/>
                <a:cs typeface="Arial" panose="020B0604020202020204" pitchFamily="34" charset="0"/>
              </a:rPr>
              <a:t>Current location of child(ren)</a:t>
            </a:r>
          </a:p>
          <a:p>
            <a:pPr>
              <a:lnSpc>
                <a:spcPct val="90000"/>
              </a:lnSpc>
            </a:pPr>
            <a:r>
              <a:rPr lang="en-US" sz="1600" dirty="0">
                <a:latin typeface="Arial" panose="020B0604020202020204" pitchFamily="34" charset="0"/>
                <a:cs typeface="Arial" panose="020B0604020202020204" pitchFamily="34" charset="0"/>
              </a:rPr>
              <a:t>Language spoken in the home</a:t>
            </a:r>
          </a:p>
          <a:p>
            <a:pPr>
              <a:lnSpc>
                <a:spcPct val="90000"/>
              </a:lnSpc>
            </a:pPr>
            <a:r>
              <a:rPr lang="en-US" sz="1600" dirty="0">
                <a:latin typeface="Arial" panose="020B0604020202020204" pitchFamily="34" charset="0"/>
                <a:cs typeface="Arial" panose="020B0604020202020204" pitchFamily="34" charset="0"/>
              </a:rPr>
              <a:t>Describe the abuse and/or neglect in detail</a:t>
            </a:r>
          </a:p>
          <a:p>
            <a:pPr>
              <a:lnSpc>
                <a:spcPct val="90000"/>
              </a:lnSpc>
            </a:pPr>
            <a:r>
              <a:rPr lang="en-US" sz="1600" dirty="0">
                <a:latin typeface="Arial" panose="020B0604020202020204" pitchFamily="34" charset="0"/>
                <a:cs typeface="Arial" panose="020B0604020202020204" pitchFamily="34" charset="0"/>
              </a:rPr>
              <a:t>When did the abuse occur and how often does it occur?</a:t>
            </a:r>
          </a:p>
          <a:p>
            <a:pPr>
              <a:lnSpc>
                <a:spcPct val="90000"/>
              </a:lnSpc>
            </a:pPr>
            <a:r>
              <a:rPr lang="en-US" sz="1600" dirty="0">
                <a:latin typeface="Arial" panose="020B0604020202020204" pitchFamily="34" charset="0"/>
                <a:cs typeface="Arial" panose="020B0604020202020204" pitchFamily="34" charset="0"/>
              </a:rPr>
              <a:t>Location of the abuse and/or neglect</a:t>
            </a:r>
          </a:p>
          <a:p>
            <a:pPr>
              <a:lnSpc>
                <a:spcPct val="90000"/>
              </a:lnSpc>
            </a:pPr>
            <a:r>
              <a:rPr lang="en-US" sz="1600" dirty="0">
                <a:latin typeface="Arial" panose="020B0604020202020204" pitchFamily="34" charset="0"/>
                <a:cs typeface="Arial" panose="020B0604020202020204" pitchFamily="34" charset="0"/>
              </a:rPr>
              <a:t>Does the child(ren) have injuries? If so, where and what kind of injuries?</a:t>
            </a:r>
          </a:p>
          <a:p>
            <a:pPr>
              <a:lnSpc>
                <a:spcPct val="90000"/>
              </a:lnSpc>
            </a:pPr>
            <a:r>
              <a:rPr lang="en-US" sz="1600" dirty="0">
                <a:latin typeface="Arial" panose="020B0604020202020204" pitchFamily="34" charset="0"/>
                <a:cs typeface="Arial" panose="020B0604020202020204" pitchFamily="34" charset="0"/>
              </a:rPr>
              <a:t>Does the perpetrator have access to the child?</a:t>
            </a:r>
          </a:p>
          <a:p>
            <a:pPr>
              <a:lnSpc>
                <a:spcPct val="90000"/>
              </a:lnSpc>
            </a:pPr>
            <a:r>
              <a:rPr lang="en-US" sz="1600" dirty="0">
                <a:latin typeface="Arial" panose="020B0604020202020204" pitchFamily="34" charset="0"/>
                <a:cs typeface="Arial" panose="020B0604020202020204" pitchFamily="34" charset="0"/>
              </a:rPr>
              <a:t>Is the child(ren) safe or is there immediate danger?</a:t>
            </a:r>
          </a:p>
          <a:p>
            <a:pPr>
              <a:lnSpc>
                <a:spcPct val="90000"/>
              </a:lnSpc>
            </a:pPr>
            <a:endParaRPr lang="en-US" sz="1500" dirty="0"/>
          </a:p>
        </p:txBody>
      </p:sp>
    </p:spTree>
    <p:extLst>
      <p:ext uri="{BB962C8B-B14F-4D97-AF65-F5344CB8AC3E}">
        <p14:creationId xmlns:p14="http://schemas.microsoft.com/office/powerpoint/2010/main" val="2223370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9282F36-261B-49B3-8CA9-FB857C475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B87215C3-3B83-4BE7-9213-26E084BD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13A105D4-2907-419E-8223-4C266BA1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Rectangle 1">
            <a:extLst>
              <a:ext uri="{FF2B5EF4-FFF2-40B4-BE49-F238E27FC236}">
                <a16:creationId xmlns:a16="http://schemas.microsoft.com/office/drawing/2014/main" id="{A09299A1-0640-4796-96FF-BCC12139916A}"/>
              </a:ext>
            </a:extLst>
          </p:cNvPr>
          <p:cNvSpPr>
            <a:spLocks noChangeArrowheads="1"/>
          </p:cNvSpPr>
          <p:nvPr/>
        </p:nvSpPr>
        <p:spPr bwMode="auto">
          <a:xfrm>
            <a:off x="446533" y="737382"/>
            <a:ext cx="10654747" cy="5847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buFontTx/>
              <a:buNone/>
              <a:tabLst/>
            </a:pPr>
            <a:r>
              <a:rPr kumimoji="0" lang="en-US" altLang="en-US" sz="1600" b="1" i="0" u="none" strike="noStrike" cap="none" normalizeH="0" baseline="0" dirty="0">
                <a:ln>
                  <a:noFill/>
                </a:ln>
                <a:solidFill>
                  <a:srgbClr val="212529"/>
                </a:solidFill>
                <a:effectLst/>
                <a:cs typeface="Arial" panose="020B0604020202020204" pitchFamily="34" charset="0"/>
              </a:rPr>
              <a:t>Upon completion of your verbal report, you will be given a 19 digit referral number. Write that number down.  You will also be provided with the preliminary outcome of your call. Outcome possibilities include: </a:t>
            </a:r>
            <a:endParaRPr kumimoji="0" lang="en-US" altLang="en-US" sz="1600" b="0" i="0" u="none" strike="noStrike" cap="none" normalizeH="0" baseline="0" dirty="0">
              <a:ln>
                <a:noFill/>
              </a:ln>
              <a:solidFill>
                <a:schemeClr val="tx1"/>
              </a:solidFill>
              <a:effectLst/>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CDA64D1F-4CAC-4DCD-8AE5-0BE3042DCF84}"/>
              </a:ext>
            </a:extLst>
          </p:cNvPr>
          <p:cNvGraphicFramePr>
            <a:graphicFrameLocks noGrp="1"/>
          </p:cNvGraphicFramePr>
          <p:nvPr>
            <p:ph idx="4294967295"/>
            <p:extLst>
              <p:ext uri="{D42A27DB-BD31-4B8C-83A1-F6EECF244321}">
                <p14:modId xmlns:p14="http://schemas.microsoft.com/office/powerpoint/2010/main" val="2009400668"/>
              </p:ext>
            </p:extLst>
          </p:nvPr>
        </p:nvGraphicFramePr>
        <p:xfrm>
          <a:off x="2298194" y="1485871"/>
          <a:ext cx="7426388" cy="4431643"/>
        </p:xfrm>
        <a:graphic>
          <a:graphicData uri="http://schemas.openxmlformats.org/drawingml/2006/table">
            <a:tbl>
              <a:tblPr>
                <a:tableStyleId>{8799B23B-EC83-4686-B30A-512413B5E67A}</a:tableStyleId>
              </a:tblPr>
              <a:tblGrid>
                <a:gridCol w="3666969">
                  <a:extLst>
                    <a:ext uri="{9D8B030D-6E8A-4147-A177-3AD203B41FA5}">
                      <a16:colId xmlns:a16="http://schemas.microsoft.com/office/drawing/2014/main" val="2209332893"/>
                    </a:ext>
                  </a:extLst>
                </a:gridCol>
                <a:gridCol w="3759419">
                  <a:extLst>
                    <a:ext uri="{9D8B030D-6E8A-4147-A177-3AD203B41FA5}">
                      <a16:colId xmlns:a16="http://schemas.microsoft.com/office/drawing/2014/main" val="184958213"/>
                    </a:ext>
                  </a:extLst>
                </a:gridCol>
              </a:tblGrid>
              <a:tr h="440862">
                <a:tc>
                  <a:txBody>
                    <a:bodyPr/>
                    <a:lstStyle/>
                    <a:p>
                      <a:pPr algn="ctr"/>
                      <a:r>
                        <a:rPr lang="en-US" sz="1600" dirty="0">
                          <a:effectLst/>
                          <a:latin typeface="Arial" panose="020B0604020202020204" pitchFamily="34" charset="0"/>
                          <a:cs typeface="Arial" panose="020B0604020202020204" pitchFamily="34" charset="0"/>
                        </a:rPr>
                        <a:t>Immediate Response</a:t>
                      </a:r>
                    </a:p>
                  </a:txBody>
                  <a:tcPr marL="99574" marR="99574" marT="49787" marB="49787" anchor="ctr"/>
                </a:tc>
                <a:tc>
                  <a:txBody>
                    <a:bodyPr/>
                    <a:lstStyle/>
                    <a:p>
                      <a:pPr algn="ctr"/>
                      <a:r>
                        <a:rPr lang="en-US" sz="1600" dirty="0">
                          <a:effectLst/>
                          <a:latin typeface="Arial" panose="020B0604020202020204" pitchFamily="34" charset="0"/>
                          <a:cs typeface="Arial" panose="020B0604020202020204" pitchFamily="34" charset="0"/>
                        </a:rPr>
                        <a:t>(an in-person investigation will be conducted within 24 hours)</a:t>
                      </a:r>
                    </a:p>
                  </a:txBody>
                  <a:tcPr marL="99574" marR="99574" marT="49787" marB="49787" anchor="ctr"/>
                </a:tc>
                <a:extLst>
                  <a:ext uri="{0D108BD9-81ED-4DB2-BD59-A6C34878D82A}">
                    <a16:rowId xmlns:a16="http://schemas.microsoft.com/office/drawing/2014/main" val="318642135"/>
                  </a:ext>
                </a:extLst>
              </a:tr>
              <a:tr h="619587">
                <a:tc>
                  <a:txBody>
                    <a:bodyPr/>
                    <a:lstStyle/>
                    <a:p>
                      <a:pPr algn="ctr"/>
                      <a:r>
                        <a:rPr lang="en-US" sz="1600" dirty="0">
                          <a:effectLst/>
                          <a:latin typeface="Arial" panose="020B0604020202020204" pitchFamily="34" charset="0"/>
                          <a:cs typeface="Arial" panose="020B0604020202020204" pitchFamily="34" charset="0"/>
                        </a:rPr>
                        <a:t>Five Days</a:t>
                      </a:r>
                    </a:p>
                  </a:txBody>
                  <a:tcPr marL="99574" marR="99574" marT="49787" marB="49787" anchor="ctr"/>
                </a:tc>
                <a:tc>
                  <a:txBody>
                    <a:bodyPr/>
                    <a:lstStyle/>
                    <a:p>
                      <a:pPr algn="ctr"/>
                      <a:r>
                        <a:rPr lang="en-US" sz="1600" dirty="0">
                          <a:effectLst/>
                          <a:latin typeface="Arial" panose="020B0604020202020204" pitchFamily="34" charset="0"/>
                          <a:cs typeface="Arial" panose="020B0604020202020204" pitchFamily="34" charset="0"/>
                        </a:rPr>
                        <a:t>(an in-person investigation will be conducted within five business days)</a:t>
                      </a:r>
                    </a:p>
                  </a:txBody>
                  <a:tcPr marL="99574" marR="99574" marT="49787" marB="49787" anchor="ctr"/>
                </a:tc>
                <a:extLst>
                  <a:ext uri="{0D108BD9-81ED-4DB2-BD59-A6C34878D82A}">
                    <a16:rowId xmlns:a16="http://schemas.microsoft.com/office/drawing/2014/main" val="308088765"/>
                  </a:ext>
                </a:extLst>
              </a:tr>
              <a:tr h="977038">
                <a:tc>
                  <a:txBody>
                    <a:bodyPr/>
                    <a:lstStyle/>
                    <a:p>
                      <a:pPr algn="ctr"/>
                      <a:r>
                        <a:rPr lang="en-US" sz="1600" dirty="0">
                          <a:effectLst/>
                          <a:latin typeface="Arial" panose="020B0604020202020204" pitchFamily="34" charset="0"/>
                          <a:cs typeface="Arial" panose="020B0604020202020204" pitchFamily="34" charset="0"/>
                        </a:rPr>
                        <a:t>Evaluated Out</a:t>
                      </a:r>
                    </a:p>
                  </a:txBody>
                  <a:tcPr marL="99574" marR="99574" marT="49787" marB="49787" anchor="ctr"/>
                </a:tc>
                <a:tc>
                  <a:txBody>
                    <a:bodyPr/>
                    <a:lstStyle/>
                    <a:p>
                      <a:pPr algn="ctr"/>
                      <a:r>
                        <a:rPr lang="en-US" sz="1600" dirty="0">
                          <a:effectLst/>
                          <a:latin typeface="Arial" panose="020B0604020202020204" pitchFamily="34" charset="0"/>
                          <a:cs typeface="Arial" panose="020B0604020202020204" pitchFamily="34" charset="0"/>
                        </a:rPr>
                        <a:t>(an in-person investigation will not be conducted; however, your report may be cross-reported to law enforcement or another agency)</a:t>
                      </a:r>
                    </a:p>
                  </a:txBody>
                  <a:tcPr marL="99574" marR="99574" marT="49787" marB="49787" anchor="ctr"/>
                </a:tc>
                <a:extLst>
                  <a:ext uri="{0D108BD9-81ED-4DB2-BD59-A6C34878D82A}">
                    <a16:rowId xmlns:a16="http://schemas.microsoft.com/office/drawing/2014/main" val="3528772401"/>
                  </a:ext>
                </a:extLst>
              </a:tr>
              <a:tr h="977038">
                <a:tc>
                  <a:txBody>
                    <a:bodyPr/>
                    <a:lstStyle/>
                    <a:p>
                      <a:pPr algn="ctr"/>
                      <a:r>
                        <a:rPr lang="en-US" sz="1600" dirty="0">
                          <a:effectLst/>
                          <a:latin typeface="Arial" panose="020B0604020202020204" pitchFamily="34" charset="0"/>
                          <a:cs typeface="Arial" panose="020B0604020202020204" pitchFamily="34" charset="0"/>
                        </a:rPr>
                        <a:t>Information to Children's Social Worker</a:t>
                      </a:r>
                    </a:p>
                  </a:txBody>
                  <a:tcPr marL="99574" marR="99574" marT="49787" marB="49787" anchor="ctr"/>
                </a:tc>
                <a:tc>
                  <a:txBody>
                    <a:bodyPr/>
                    <a:lstStyle/>
                    <a:p>
                      <a:pPr algn="ctr"/>
                      <a:r>
                        <a:rPr lang="en-US" sz="1600" dirty="0">
                          <a:effectLst/>
                          <a:latin typeface="Arial" panose="020B0604020202020204" pitchFamily="34" charset="0"/>
                          <a:cs typeface="Arial" panose="020B0604020202020204" pitchFamily="34" charset="0"/>
                        </a:rPr>
                        <a:t>(an in-person investigation will not be conducted; however, information given by you will be forwarded to the assigned Children’s Social Worker)</a:t>
                      </a:r>
                    </a:p>
                  </a:txBody>
                  <a:tcPr marL="99574" marR="99574" marT="49787" marB="49787" anchor="ctr"/>
                </a:tc>
                <a:extLst>
                  <a:ext uri="{0D108BD9-81ED-4DB2-BD59-A6C34878D82A}">
                    <a16:rowId xmlns:a16="http://schemas.microsoft.com/office/drawing/2014/main" val="676480040"/>
                  </a:ext>
                </a:extLst>
              </a:tr>
              <a:tr h="977038">
                <a:tc>
                  <a:txBody>
                    <a:bodyPr/>
                    <a:lstStyle/>
                    <a:p>
                      <a:pPr algn="ctr"/>
                      <a:r>
                        <a:rPr lang="en-US" sz="1600" dirty="0">
                          <a:effectLst/>
                          <a:latin typeface="Arial" panose="020B0604020202020204" pitchFamily="34" charset="0"/>
                          <a:cs typeface="Arial" panose="020B0604020202020204" pitchFamily="34" charset="0"/>
                        </a:rPr>
                        <a:t>Consultation</a:t>
                      </a:r>
                    </a:p>
                  </a:txBody>
                  <a:tcPr marL="99574" marR="99574" marT="49787" marB="49787" anchor="ctr"/>
                </a:tc>
                <a:tc>
                  <a:txBody>
                    <a:bodyPr/>
                    <a:lstStyle/>
                    <a:p>
                      <a:pPr algn="ctr"/>
                      <a:r>
                        <a:rPr lang="en-US" sz="1600" dirty="0">
                          <a:effectLst/>
                          <a:latin typeface="Arial" panose="020B0604020202020204" pitchFamily="34" charset="0"/>
                          <a:cs typeface="Arial" panose="020B0604020202020204" pitchFamily="34" charset="0"/>
                        </a:rPr>
                        <a:t>(the information given by you does not meet the definition of abuse or neglect; however, will be documented for future reference)</a:t>
                      </a:r>
                    </a:p>
                  </a:txBody>
                  <a:tcPr marL="99574" marR="99574" marT="49787" marB="49787" anchor="ctr"/>
                </a:tc>
                <a:extLst>
                  <a:ext uri="{0D108BD9-81ED-4DB2-BD59-A6C34878D82A}">
                    <a16:rowId xmlns:a16="http://schemas.microsoft.com/office/drawing/2014/main" val="2879180271"/>
                  </a:ext>
                </a:extLst>
              </a:tr>
            </a:tbl>
          </a:graphicData>
        </a:graphic>
      </p:graphicFrame>
    </p:spTree>
    <p:extLst>
      <p:ext uri="{BB962C8B-B14F-4D97-AF65-F5344CB8AC3E}">
        <p14:creationId xmlns:p14="http://schemas.microsoft.com/office/powerpoint/2010/main" val="294476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8DD734B6-3AA0-42A5-8FFE-949DC46EB613}"/>
              </a:ext>
            </a:extLst>
          </p:cNvPr>
          <p:cNvGraphicFramePr>
            <a:graphicFrameLocks noChangeAspect="1"/>
          </p:cNvGraphicFramePr>
          <p:nvPr>
            <p:extLst>
              <p:ext uri="{D42A27DB-BD31-4B8C-83A1-F6EECF244321}">
                <p14:modId xmlns:p14="http://schemas.microsoft.com/office/powerpoint/2010/main" val="1336273217"/>
              </p:ext>
            </p:extLst>
          </p:nvPr>
        </p:nvGraphicFramePr>
        <p:xfrm>
          <a:off x="5388768" y="2940050"/>
          <a:ext cx="1414463" cy="488950"/>
        </p:xfrm>
        <a:graphic>
          <a:graphicData uri="http://schemas.openxmlformats.org/presentationml/2006/ole">
            <mc:AlternateContent xmlns:mc="http://schemas.openxmlformats.org/markup-compatibility/2006">
              <mc:Choice xmlns:v="urn:schemas-microsoft-com:vml" Requires="v">
                <p:oleObj spid="_x0000_s1026" name="Packager Shell Object" showAsIcon="1" r:id="rId3" imgW="1414440" imgH="488520" progId="Package">
                  <p:embed/>
                </p:oleObj>
              </mc:Choice>
              <mc:Fallback>
                <p:oleObj name="Packager Shell Object" showAsIcon="1" r:id="rId3" imgW="1414440" imgH="488520" progId="Package">
                  <p:embed/>
                  <p:pic>
                    <p:nvPicPr>
                      <p:cNvPr id="2" name="Object 1">
                        <a:extLst>
                          <a:ext uri="{FF2B5EF4-FFF2-40B4-BE49-F238E27FC236}">
                            <a16:creationId xmlns:a16="http://schemas.microsoft.com/office/drawing/2014/main" id="{8DD734B6-3AA0-42A5-8FFE-949DC46EB613}"/>
                          </a:ext>
                        </a:extLst>
                      </p:cNvPr>
                      <p:cNvPicPr/>
                      <p:nvPr/>
                    </p:nvPicPr>
                    <p:blipFill>
                      <a:blip r:embed="rId4"/>
                      <a:stretch>
                        <a:fillRect/>
                      </a:stretch>
                    </p:blipFill>
                    <p:spPr>
                      <a:xfrm>
                        <a:off x="5388768" y="2940050"/>
                        <a:ext cx="1414463" cy="488950"/>
                      </a:xfrm>
                      <a:prstGeom prst="rect">
                        <a:avLst/>
                      </a:prstGeom>
                    </p:spPr>
                  </p:pic>
                </p:oleObj>
              </mc:Fallback>
            </mc:AlternateContent>
          </a:graphicData>
        </a:graphic>
      </p:graphicFrame>
    </p:spTree>
    <p:extLst>
      <p:ext uri="{BB962C8B-B14F-4D97-AF65-F5344CB8AC3E}">
        <p14:creationId xmlns:p14="http://schemas.microsoft.com/office/powerpoint/2010/main" val="497556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A28AC4B-805D-4091-A648-61572081C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CB2C54D-EB01-4035-8893-646CD29CB329}"/>
              </a:ext>
            </a:extLst>
          </p:cNvPr>
          <p:cNvSpPr>
            <a:spLocks noGrp="1"/>
          </p:cNvSpPr>
          <p:nvPr>
            <p:ph type="title"/>
          </p:nvPr>
        </p:nvSpPr>
        <p:spPr>
          <a:xfrm>
            <a:off x="601255" y="702156"/>
            <a:ext cx="3409783" cy="1013800"/>
          </a:xfrm>
        </p:spPr>
        <p:txBody>
          <a:bodyPr>
            <a:normAutofit/>
          </a:bodyPr>
          <a:lstStyle/>
          <a:p>
            <a:r>
              <a:rPr lang="en-US" dirty="0">
                <a:latin typeface="Arial" panose="020B0604020202020204" pitchFamily="34" charset="0"/>
                <a:cs typeface="Arial" panose="020B0604020202020204" pitchFamily="34" charset="0"/>
              </a:rPr>
              <a:t>Who am I?</a:t>
            </a:r>
          </a:p>
        </p:txBody>
      </p:sp>
      <p:sp>
        <p:nvSpPr>
          <p:cNvPr id="14" name="Rectangle 13">
            <a:extLst>
              <a:ext uri="{FF2B5EF4-FFF2-40B4-BE49-F238E27FC236}">
                <a16:creationId xmlns:a16="http://schemas.microsoft.com/office/drawing/2014/main" id="{A6D733BE-061E-4600-B6A3-62A68EF2C6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406CFB3-16BE-4716-A24E-FDE1E576F564}"/>
              </a:ext>
            </a:extLst>
          </p:cNvPr>
          <p:cNvSpPr>
            <a:spLocks noGrp="1"/>
          </p:cNvSpPr>
          <p:nvPr>
            <p:ph idx="1"/>
          </p:nvPr>
        </p:nvSpPr>
        <p:spPr>
          <a:xfrm>
            <a:off x="601255" y="1964168"/>
            <a:ext cx="3409782" cy="4036582"/>
          </a:xfrm>
        </p:spPr>
        <p:txBody>
          <a:bodyPr>
            <a:normAutofit/>
          </a:bodyPr>
          <a:lstStyle/>
          <a:p>
            <a:r>
              <a:rPr lang="en-US" dirty="0">
                <a:solidFill>
                  <a:schemeClr val="bg1"/>
                </a:solidFill>
                <a:latin typeface="Arial" panose="020B0604020202020204" pitchFamily="34" charset="0"/>
                <a:cs typeface="Arial" panose="020B0604020202020204" pitchFamily="34" charset="0"/>
              </a:rPr>
              <a:t>I have been working with children and families for the last 20 years.  </a:t>
            </a:r>
          </a:p>
          <a:p>
            <a:r>
              <a:rPr lang="en-US" dirty="0">
                <a:solidFill>
                  <a:schemeClr val="bg1"/>
                </a:solidFill>
                <a:latin typeface="Arial" panose="020B0604020202020204" pitchFamily="34" charset="0"/>
                <a:cs typeface="Arial" panose="020B0604020202020204" pitchFamily="34" charset="0"/>
              </a:rPr>
              <a:t>I have my Master’s in Social Work and went on to become a Licensed Clinical Social Worker. </a:t>
            </a:r>
          </a:p>
          <a:p>
            <a:r>
              <a:rPr lang="en-US" dirty="0">
                <a:solidFill>
                  <a:schemeClr val="bg1"/>
                </a:solidFill>
                <a:latin typeface="Arial" panose="020B0604020202020204" pitchFamily="34" charset="0"/>
                <a:cs typeface="Arial" panose="020B0604020202020204" pitchFamily="34" charset="0"/>
              </a:rPr>
              <a:t>I have primarily worked in healthcare, but have broad experience working with a variety of community agencies.</a:t>
            </a:r>
            <a:endParaRPr lang="en-US" dirty="0">
              <a:solidFill>
                <a:schemeClr val="bg1"/>
              </a:solidFill>
            </a:endParaRPr>
          </a:p>
          <a:p>
            <a:endParaRPr lang="en-US" dirty="0">
              <a:solidFill>
                <a:schemeClr val="bg1"/>
              </a:solidFill>
            </a:endParaRPr>
          </a:p>
        </p:txBody>
      </p:sp>
      <p:pic>
        <p:nvPicPr>
          <p:cNvPr id="7" name="Graphic 6">
            <a:extLst>
              <a:ext uri="{FF2B5EF4-FFF2-40B4-BE49-F238E27FC236}">
                <a16:creationId xmlns:a16="http://schemas.microsoft.com/office/drawing/2014/main" id="{1D8FECF7-DD3C-4DE2-8AFA-C96C9F86E6D0}"/>
              </a:ext>
            </a:extLst>
          </p:cNvPr>
          <p:cNvPicPr>
            <a:picLocks noChangeAspect="1"/>
          </p:cNvPicPr>
          <p:nvPr/>
        </p:nvPicPr>
        <p:blipFill>
          <a:blip r:embed="rId3"/>
          <a:srcRect/>
          <a:stretch/>
        </p:blipFill>
        <p:spPr>
          <a:xfrm rot="16200000">
            <a:off x="5708757" y="1887532"/>
            <a:ext cx="4655348" cy="3103565"/>
          </a:xfrm>
          <a:prstGeom prst="rect">
            <a:avLst/>
          </a:prstGeom>
        </p:spPr>
      </p:pic>
    </p:spTree>
    <p:extLst>
      <p:ext uri="{BB962C8B-B14F-4D97-AF65-F5344CB8AC3E}">
        <p14:creationId xmlns:p14="http://schemas.microsoft.com/office/powerpoint/2010/main" val="42285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6419E-C7CC-4090-84B2-DED73E1FAD4B}"/>
              </a:ext>
            </a:extLst>
          </p:cNvPr>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Next steps</a:t>
            </a:r>
          </a:p>
        </p:txBody>
      </p:sp>
      <p:pic>
        <p:nvPicPr>
          <p:cNvPr id="3" name="Picture 2">
            <a:extLst>
              <a:ext uri="{FF2B5EF4-FFF2-40B4-BE49-F238E27FC236}">
                <a16:creationId xmlns:a16="http://schemas.microsoft.com/office/drawing/2014/main" id="{9E885725-7BDC-46BC-8524-1A4F2A7B329F}"/>
              </a:ext>
            </a:extLst>
          </p:cNvPr>
          <p:cNvPicPr>
            <a:picLocks noChangeAspect="1"/>
          </p:cNvPicPr>
          <p:nvPr/>
        </p:nvPicPr>
        <p:blipFill rotWithShape="1">
          <a:blip r:embed="rId3"/>
          <a:srcRect t="4162" r="2369" b="3718"/>
          <a:stretch/>
        </p:blipFill>
        <p:spPr>
          <a:xfrm>
            <a:off x="689809" y="1906157"/>
            <a:ext cx="10748212" cy="4809173"/>
          </a:xfrm>
          <a:prstGeom prst="rect">
            <a:avLst/>
          </a:prstGeom>
        </p:spPr>
      </p:pic>
    </p:spTree>
    <p:extLst>
      <p:ext uri="{BB962C8B-B14F-4D97-AF65-F5344CB8AC3E}">
        <p14:creationId xmlns:p14="http://schemas.microsoft.com/office/powerpoint/2010/main" val="3272338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C948-BC11-4544-A72E-9CA478140EF9}"/>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01238DC1-F98D-480B-9630-FB8D28BC7220}"/>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323719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076A9-E7F8-486C-862A-D6D2DA19C107}"/>
              </a:ext>
            </a:extLst>
          </p:cNvPr>
          <p:cNvSpPr>
            <a:spLocks noGrp="1"/>
          </p:cNvSpPr>
          <p:nvPr>
            <p:ph type="title"/>
          </p:nvPr>
        </p:nvSpPr>
        <p:spPr>
          <a:xfrm>
            <a:off x="581192" y="702156"/>
            <a:ext cx="11029616" cy="1013800"/>
          </a:xfrm>
        </p:spPr>
        <p:txBody>
          <a:bodyPr>
            <a:normAutofit/>
          </a:bodyPr>
          <a:lstStyle/>
          <a:p>
            <a:r>
              <a:rPr lang="en-US" dirty="0">
                <a:solidFill>
                  <a:srgbClr val="FFFEFF"/>
                </a:solidFill>
                <a:latin typeface="Arial" panose="020B0604020202020204" pitchFamily="34" charset="0"/>
                <a:cs typeface="Arial" panose="020B0604020202020204" pitchFamily="34" charset="0"/>
              </a:rPr>
              <a:t>Disclaimer</a:t>
            </a:r>
          </a:p>
        </p:txBody>
      </p:sp>
      <p:graphicFrame>
        <p:nvGraphicFramePr>
          <p:cNvPr id="30" name="Content Placeholder 2">
            <a:extLst>
              <a:ext uri="{FF2B5EF4-FFF2-40B4-BE49-F238E27FC236}">
                <a16:creationId xmlns:a16="http://schemas.microsoft.com/office/drawing/2014/main" id="{8FC4C866-A245-4667-A297-4064E67F0DF2}"/>
              </a:ext>
            </a:extLst>
          </p:cNvPr>
          <p:cNvGraphicFramePr>
            <a:graphicFrameLocks noGrp="1"/>
          </p:cNvGraphicFramePr>
          <p:nvPr>
            <p:ph idx="1"/>
            <p:extLst>
              <p:ext uri="{D42A27DB-BD31-4B8C-83A1-F6EECF244321}">
                <p14:modId xmlns:p14="http://schemas.microsoft.com/office/powerpoint/2010/main" val="1035003111"/>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9624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B76E6-8E55-4532-B4C9-362459A30A05}"/>
              </a:ext>
            </a:extLst>
          </p:cNvPr>
          <p:cNvSpPr>
            <a:spLocks noGrp="1"/>
          </p:cNvSpPr>
          <p:nvPr>
            <p:ph type="title"/>
          </p:nvPr>
        </p:nvSpPr>
        <p:spPr/>
        <p:txBody>
          <a:bodyPr/>
          <a:lstStyle/>
          <a:p>
            <a:r>
              <a:rPr lang="en-US" dirty="0">
                <a:latin typeface="Arial" panose="020B0604020202020204" pitchFamily="34" charset="0"/>
                <a:ea typeface="Segoe UI Light" panose="020B0702040204020203" pitchFamily="34" charset="0"/>
                <a:cs typeface="Arial" panose="020B0604020202020204" pitchFamily="34" charset="0"/>
              </a:rPr>
              <a:t>What exactly is child abuse?</a:t>
            </a:r>
          </a:p>
        </p:txBody>
      </p:sp>
      <p:sp>
        <p:nvSpPr>
          <p:cNvPr id="21" name="Content Placeholder 2"/>
          <p:cNvSpPr txBox="1">
            <a:spLocks/>
          </p:cNvSpPr>
          <p:nvPr/>
        </p:nvSpPr>
        <p:spPr>
          <a:xfrm>
            <a:off x="834752" y="1876798"/>
            <a:ext cx="10465450" cy="3144545"/>
          </a:xfrm>
          <a:prstGeom prst="rect">
            <a:avLst/>
          </a:prstGeom>
          <a:ln w="57150">
            <a:noFill/>
          </a:ln>
        </p:spPr>
        <p:txBody>
          <a:bodyPr vert="horz" lIns="91440" tIns="45720" rIns="91440" bIns="45720" numCol="1" rtlCol="0" anchor="t">
            <a:normAutofit/>
          </a:bodyPr>
          <a:lstStyle/>
          <a:p>
            <a:pPr marL="285750" indent="-285750">
              <a:spcBef>
                <a:spcPts val="0"/>
              </a:spcBef>
              <a:buFont typeface="Wingdings" panose="05000000000000000000" pitchFamily="2" charset="2"/>
              <a:buChar char="§"/>
            </a:pPr>
            <a:r>
              <a:rPr lang="en-US" dirty="0">
                <a:latin typeface="Arial" panose="020B0604020202020204" pitchFamily="34" charset="0"/>
                <a:ea typeface="Segoe UI" panose="020B0502040204020203" pitchFamily="34" charset="0"/>
                <a:cs typeface="Arial" panose="020B0604020202020204" pitchFamily="34" charset="0"/>
              </a:rPr>
              <a:t>Child abuse or child maltreatment is physical, sexual, and/or psychological maltreatment or neglect of a child or children, especially by a parent or a caregiver. Child abuse may include any act or failure to act by a parent or a caregiver that results in actual or potential harm to a child, and can occur in a child's home, or in the organizations, schools or communities the child interacts with.</a:t>
            </a:r>
          </a:p>
          <a:p>
            <a:pPr>
              <a:spcBef>
                <a:spcPts val="0"/>
              </a:spcBef>
            </a:pPr>
            <a:endParaRPr lang="en-US" dirty="0">
              <a:latin typeface="Arial" panose="020B0604020202020204" pitchFamily="34" charset="0"/>
              <a:ea typeface="Segoe UI" panose="020B0502040204020203" pitchFamily="34" charset="0"/>
              <a:cs typeface="Arial" panose="020B0604020202020204" pitchFamily="34" charset="0"/>
            </a:endParaRPr>
          </a:p>
          <a:p>
            <a:pPr marL="0" indent="0">
              <a:spcBef>
                <a:spcPts val="0"/>
              </a:spcBef>
              <a:buFont typeface="Arial" panose="020B0604020202020204" pitchFamily="34" charset="0"/>
              <a:buNone/>
            </a:pPr>
            <a:endParaRPr lang="en-US" dirty="0">
              <a:latin typeface="Arial" panose="020B0604020202020204" pitchFamily="34" charset="0"/>
              <a:ea typeface="Segoe UI" panose="020B0502040204020203" pitchFamily="34" charset="0"/>
              <a:cs typeface="Arial" panose="020B0604020202020204" pitchFamily="34" charset="0"/>
            </a:endParaRPr>
          </a:p>
          <a:p>
            <a:pPr marL="285750" indent="-285750">
              <a:buFont typeface="Wingdings" panose="05000000000000000000" pitchFamily="2" charset="2"/>
              <a:buChar char="§"/>
            </a:pPr>
            <a:r>
              <a:rPr lang="en-US" dirty="0">
                <a:latin typeface="Arial" panose="020B0604020202020204" pitchFamily="34" charset="0"/>
                <a:ea typeface="Segoe UI" panose="020B0502040204020203" pitchFamily="34" charset="0"/>
                <a:cs typeface="Arial" panose="020B0604020202020204" pitchFamily="34" charset="0"/>
              </a:rPr>
              <a:t>The State of California </a:t>
            </a:r>
            <a:r>
              <a:rPr lang="en-US" dirty="0">
                <a:latin typeface="Arial" panose="020B0604020202020204" pitchFamily="34" charset="0"/>
                <a:cs typeface="Arial" panose="020B0604020202020204" pitchFamily="34" charset="0"/>
              </a:rPr>
              <a:t>defines child abuse in Penal Code 273d PC as the willful infliction of either of the following on a minor under 18: (1) Any cruel or inhuman corporal (bodily) punishment, or (2) an injury that results in a “traumatic condition”. </a:t>
            </a:r>
            <a:endParaRPr lang="en-US" dirty="0">
              <a:latin typeface="Arial" panose="020B0604020202020204" pitchFamily="34" charset="0"/>
              <a:ea typeface="Segoe UI" panose="020B0502040204020203" pitchFamily="34" charset="0"/>
              <a:cs typeface="Arial" panose="020B0604020202020204" pitchFamily="34" charset="0"/>
            </a:endParaRPr>
          </a:p>
        </p:txBody>
      </p:sp>
      <p:sp>
        <p:nvSpPr>
          <p:cNvPr id="22" name="Footer Placeholder 2"/>
          <p:cNvSpPr>
            <a:spLocks noGrp="1"/>
          </p:cNvSpPr>
          <p:nvPr>
            <p:ph type="ftr" sz="quarter" idx="11"/>
          </p:nvPr>
        </p:nvSpPr>
        <p:spPr>
          <a:xfrm>
            <a:off x="838199" y="6229028"/>
            <a:ext cx="5779169" cy="365125"/>
          </a:xfrm>
        </p:spPr>
        <p:txBody>
          <a:bodyPr/>
          <a:lstStyle/>
          <a:p>
            <a:pPr algn="l"/>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hlinkClick r:id="rId3"/>
              </a:rPr>
              <a:t>en.wikipedia.org</a:t>
            </a: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rPr>
              <a:t> - Text under </a:t>
            </a: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hlinkClick r:id="rId4"/>
              </a:rPr>
              <a:t>CC-BY-SA license</a:t>
            </a: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rPr>
              <a:t>   </a:t>
            </a:r>
          </a:p>
          <a:p>
            <a:pPr algn="l"/>
            <a:r>
              <a:rPr lang="en-US" dirty="0">
                <a:hlinkClick r:id="rId5"/>
              </a:rPr>
              <a:t>https://www.shouselaw.com/domestic-violence273d.html#1</a:t>
            </a:r>
            <a:endParaRPr lang="en-US"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pPr algn="l"/>
            <a:endParaRPr lang="en-US"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48667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46E2A38-ACC8-44E6-85E2-A79CBAF15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4086003"/>
            <a:ext cx="11100816" cy="22586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9AE1DD-9B22-4F6D-9433-3AFDF6E04A5E}"/>
              </a:ext>
            </a:extLst>
          </p:cNvPr>
          <p:cNvSpPr>
            <a:spLocks noGrp="1"/>
          </p:cNvSpPr>
          <p:nvPr>
            <p:ph type="title"/>
          </p:nvPr>
        </p:nvSpPr>
        <p:spPr>
          <a:xfrm>
            <a:off x="838199" y="4272030"/>
            <a:ext cx="3515591" cy="1881559"/>
          </a:xfrm>
        </p:spPr>
        <p:txBody>
          <a:bodyPr vert="horz" lIns="91440" tIns="45720" rIns="91440" bIns="45720" rtlCol="0" anchor="ctr">
            <a:normAutofit/>
          </a:bodyPr>
          <a:lstStyle/>
          <a:p>
            <a:r>
              <a:rPr lang="en-US" sz="3200" dirty="0">
                <a:solidFill>
                  <a:schemeClr val="bg1"/>
                </a:solidFill>
                <a:latin typeface="Arial" panose="020B0604020202020204" pitchFamily="34" charset="0"/>
                <a:cs typeface="Arial" panose="020B0604020202020204" pitchFamily="34" charset="0"/>
              </a:rPr>
              <a:t>How prevalent is child abuse in LA County</a:t>
            </a:r>
          </a:p>
        </p:txBody>
      </p:sp>
      <p:pic>
        <p:nvPicPr>
          <p:cNvPr id="4" name="Picture 6">
            <a:extLst>
              <a:ext uri="{FF2B5EF4-FFF2-40B4-BE49-F238E27FC236}">
                <a16:creationId xmlns:a16="http://schemas.microsoft.com/office/drawing/2014/main" id="{6180F263-7CAF-4A9A-94F4-56660B5D410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9670" y="421236"/>
            <a:ext cx="6423558" cy="365972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918A6B6-9C52-41ED-8216-856C63C61C97}"/>
              </a:ext>
            </a:extLst>
          </p:cNvPr>
          <p:cNvSpPr>
            <a:spLocks noGrp="1"/>
          </p:cNvSpPr>
          <p:nvPr>
            <p:ph idx="1"/>
          </p:nvPr>
        </p:nvSpPr>
        <p:spPr>
          <a:xfrm>
            <a:off x="4769893" y="4272030"/>
            <a:ext cx="6583908" cy="1881559"/>
          </a:xfrm>
        </p:spPr>
        <p:txBody>
          <a:bodyPr vert="horz" lIns="91440" tIns="45720" rIns="91440" bIns="45720" rtlCol="0" anchor="ctr">
            <a:normAutofit/>
          </a:bodyPr>
          <a:lstStyle/>
          <a:p>
            <a:pPr marL="0"/>
            <a:r>
              <a:rPr lang="en-US" sz="2000" dirty="0">
                <a:solidFill>
                  <a:schemeClr val="bg1"/>
                </a:solidFill>
                <a:latin typeface="Arial" panose="020B0604020202020204" pitchFamily="34" charset="0"/>
                <a:cs typeface="Arial" panose="020B0604020202020204" pitchFamily="34" charset="0"/>
              </a:rPr>
              <a:t>In 2018 there were almost 2.3 million children in Los Angeles County</a:t>
            </a:r>
          </a:p>
          <a:p>
            <a:pPr marL="0"/>
            <a:r>
              <a:rPr lang="en-US" sz="2000" dirty="0">
                <a:solidFill>
                  <a:schemeClr val="bg1"/>
                </a:solidFill>
                <a:latin typeface="Arial" panose="020B0604020202020204" pitchFamily="34" charset="0"/>
                <a:cs typeface="Arial" panose="020B0604020202020204" pitchFamily="34" charset="0"/>
              </a:rPr>
              <a:t>There were approximately 226,000 calls to the LA County Child Abuse hotline in 2018.</a:t>
            </a:r>
          </a:p>
        </p:txBody>
      </p:sp>
      <p:graphicFrame>
        <p:nvGraphicFramePr>
          <p:cNvPr id="24" name="Group 19" descr="Notes">
            <a:extLst>
              <a:ext uri="{FF2B5EF4-FFF2-40B4-BE49-F238E27FC236}">
                <a16:creationId xmlns:a16="http://schemas.microsoft.com/office/drawing/2014/main" id="{016D0F7E-4979-452D-9DEE-CBBFFE9B14CB}"/>
              </a:ext>
            </a:extLst>
          </p:cNvPr>
          <p:cNvGraphicFramePr>
            <a:graphicFrameLocks noGrp="1"/>
          </p:cNvGraphicFramePr>
          <p:nvPr>
            <p:extLst>
              <p:ext uri="{D42A27DB-BD31-4B8C-83A1-F6EECF244321}">
                <p14:modId xmlns:p14="http://schemas.microsoft.com/office/powerpoint/2010/main" val="3718695325"/>
              </p:ext>
            </p:extLst>
          </p:nvPr>
        </p:nvGraphicFramePr>
        <p:xfrm>
          <a:off x="6220971" y="1304539"/>
          <a:ext cx="5422390" cy="1591519"/>
        </p:xfrm>
        <a:graphic>
          <a:graphicData uri="http://schemas.openxmlformats.org/drawingml/2006/table">
            <a:tbl>
              <a:tblPr>
                <a:tableStyleId>{3B4B98B0-60AC-42C2-AFA5-B58CD77FA1E5}</a:tableStyleId>
              </a:tblPr>
              <a:tblGrid>
                <a:gridCol w="5422390">
                  <a:extLst>
                    <a:ext uri="{9D8B030D-6E8A-4147-A177-3AD203B41FA5}">
                      <a16:colId xmlns:a16="http://schemas.microsoft.com/office/drawing/2014/main" val="1932208593"/>
                    </a:ext>
                  </a:extLst>
                </a:gridCol>
              </a:tblGrid>
              <a:tr h="8902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u="none" strike="noStrike" cap="none" normalizeH="0" baseline="0">
                          <a:ln>
                            <a:noFill/>
                          </a:ln>
                          <a:solidFill>
                            <a:srgbClr val="666666"/>
                          </a:solidFill>
                          <a:effectLst/>
                        </a:rPr>
                        <a:t>Definition: Percentage of children ages 0-17 with reports of abuse or neglect, by type of maltreatment (e.g., among California children reported to have been abused or neglected in 2018, 19% were alleged to have been physically abused).</a:t>
                      </a:r>
                      <a:endParaRPr kumimoji="0" lang="en-US" altLang="en-US" sz="1200" b="0" i="0" u="none" strike="noStrike" cap="none" normalizeH="0" baseline="0">
                        <a:ln>
                          <a:noFill/>
                        </a:ln>
                        <a:solidFill>
                          <a:srgbClr val="666666"/>
                        </a:solidFill>
                        <a:effectLst/>
                        <a:latin typeface="Arial" panose="020B0604020202020204" pitchFamily="34" charset="0"/>
                      </a:endParaRPr>
                    </a:p>
                  </a:txBody>
                  <a:tcPr marL="111559" marR="111559" marT="44624" marB="44624" horzOverflow="overflow"/>
                </a:tc>
                <a:extLst>
                  <a:ext uri="{0D108BD9-81ED-4DB2-BD59-A6C34878D82A}">
                    <a16:rowId xmlns:a16="http://schemas.microsoft.com/office/drawing/2014/main" val="3242731968"/>
                  </a:ext>
                </a:extLst>
              </a:tr>
              <a:tr h="70130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u="none" strike="noStrike" cap="none" normalizeH="0" baseline="0" dirty="0">
                          <a:ln>
                            <a:noFill/>
                          </a:ln>
                          <a:solidFill>
                            <a:srgbClr val="666666"/>
                          </a:solidFill>
                          <a:effectLst/>
                        </a:rPr>
                        <a:t>Data </a:t>
                      </a:r>
                      <a:r>
                        <a:rPr kumimoji="0" lang="en-US" altLang="en-US" sz="1200" b="0" u="none" strike="noStrike" cap="none" normalizeH="0" baseline="0" dirty="0" err="1">
                          <a:ln>
                            <a:noFill/>
                          </a:ln>
                          <a:solidFill>
                            <a:srgbClr val="666666"/>
                          </a:solidFill>
                          <a:effectLst/>
                        </a:rPr>
                        <a:t>Source:</a:t>
                      </a:r>
                      <a:r>
                        <a:rPr kumimoji="0" lang="en-US" altLang="en-US" sz="1200" b="0" u="none" strike="noStrike" cap="none" normalizeH="0" baseline="0" dirty="0" err="1">
                          <a:ln>
                            <a:noFill/>
                          </a:ln>
                          <a:solidFill>
                            <a:srgbClr val="666666"/>
                          </a:solidFill>
                          <a:effectLst/>
                          <a:hlinkClick r:id="rId4"/>
                        </a:rPr>
                        <a:t>As</a:t>
                      </a:r>
                      <a:r>
                        <a:rPr kumimoji="0" lang="en-US" altLang="en-US" sz="1200" b="0" u="none" strike="noStrike" cap="none" normalizeH="0" baseline="0" dirty="0">
                          <a:ln>
                            <a:noFill/>
                          </a:ln>
                          <a:solidFill>
                            <a:srgbClr val="666666"/>
                          </a:solidFill>
                          <a:effectLst/>
                          <a:hlinkClick r:id="rId4"/>
                        </a:rPr>
                        <a:t> cited on </a:t>
                      </a:r>
                      <a:r>
                        <a:rPr kumimoji="0" lang="en-US" altLang="en-US" sz="1200" b="0" u="none" strike="noStrike" cap="none" normalizeH="0" baseline="0" dirty="0" err="1">
                          <a:ln>
                            <a:noFill/>
                          </a:ln>
                          <a:solidFill>
                            <a:srgbClr val="666666"/>
                          </a:solidFill>
                          <a:effectLst/>
                          <a:hlinkClick r:id="rId4"/>
                        </a:rPr>
                        <a:t>kidsdata.org</a:t>
                      </a:r>
                      <a:r>
                        <a:rPr kumimoji="0" lang="en-US" altLang="en-US" sz="1200" b="0" u="none" strike="noStrike" cap="none" normalizeH="0" baseline="0" dirty="0" err="1">
                          <a:ln>
                            <a:noFill/>
                          </a:ln>
                          <a:solidFill>
                            <a:srgbClr val="666666"/>
                          </a:solidFill>
                          <a:effectLst/>
                        </a:rPr>
                        <a:t>,Webster</a:t>
                      </a:r>
                      <a:r>
                        <a:rPr kumimoji="0" lang="en-US" altLang="en-US" sz="1200" b="0" u="none" strike="noStrike" cap="none" normalizeH="0" baseline="0" dirty="0">
                          <a:ln>
                            <a:noFill/>
                          </a:ln>
                          <a:solidFill>
                            <a:srgbClr val="666666"/>
                          </a:solidFill>
                          <a:effectLst/>
                        </a:rPr>
                        <a:t>, D., et al. California Child Welfare Indicators Project Reports. UC Berkeley Center for Social Services Research (Jul. 2019).</a:t>
                      </a:r>
                      <a:endParaRPr kumimoji="0" lang="en-US" altLang="en-US" sz="1200" b="0" i="0" u="none" strike="noStrike" cap="none" normalizeH="0" baseline="0" dirty="0">
                        <a:ln>
                          <a:noFill/>
                        </a:ln>
                        <a:solidFill>
                          <a:srgbClr val="666666"/>
                        </a:solidFill>
                        <a:effectLst/>
                        <a:latin typeface="Arial" panose="020B0604020202020204" pitchFamily="34" charset="0"/>
                      </a:endParaRPr>
                    </a:p>
                  </a:txBody>
                  <a:tcPr marL="111559" marR="111559" marT="44624" marB="44624" horzOverflow="overflow"/>
                </a:tc>
                <a:extLst>
                  <a:ext uri="{0D108BD9-81ED-4DB2-BD59-A6C34878D82A}">
                    <a16:rowId xmlns:a16="http://schemas.microsoft.com/office/drawing/2014/main" val="4103886882"/>
                  </a:ext>
                </a:extLst>
              </a:tr>
            </a:tbl>
          </a:graphicData>
        </a:graphic>
      </p:graphicFrame>
    </p:spTree>
    <p:extLst>
      <p:ext uri="{BB962C8B-B14F-4D97-AF65-F5344CB8AC3E}">
        <p14:creationId xmlns:p14="http://schemas.microsoft.com/office/powerpoint/2010/main" val="2604967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69B35BB5-1630-45F0-B55C-B6847DF21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3EF5146-0A37-42B3-AF51-CBFCE4002B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63D9FE7-5A76-40CE-B87F-A7D9AC405BCC}"/>
              </a:ext>
            </a:extLst>
          </p:cNvPr>
          <p:cNvSpPr>
            <a:spLocks noGrp="1"/>
          </p:cNvSpPr>
          <p:nvPr>
            <p:ph type="title"/>
          </p:nvPr>
        </p:nvSpPr>
        <p:spPr>
          <a:xfrm>
            <a:off x="581192" y="5264487"/>
            <a:ext cx="11029616" cy="718870"/>
          </a:xfrm>
        </p:spPr>
        <p:txBody>
          <a:bodyPr vert="horz" lIns="91440" tIns="45720" rIns="91440" bIns="45720" rtlCol="0">
            <a:normAutofit/>
          </a:bodyPr>
          <a:lstStyle/>
          <a:p>
            <a:r>
              <a:rPr lang="en-US" dirty="0">
                <a:solidFill>
                  <a:srgbClr val="FFFEFF"/>
                </a:solidFill>
                <a:latin typeface="Arial" panose="020B0604020202020204" pitchFamily="34" charset="0"/>
                <a:cs typeface="Arial" panose="020B0604020202020204" pitchFamily="34" charset="0"/>
              </a:rPr>
              <a:t>Myths and facts </a:t>
            </a:r>
          </a:p>
        </p:txBody>
      </p:sp>
      <p:graphicFrame>
        <p:nvGraphicFramePr>
          <p:cNvPr id="4" name="Content Placeholder 3">
            <a:extLst>
              <a:ext uri="{FF2B5EF4-FFF2-40B4-BE49-F238E27FC236}">
                <a16:creationId xmlns:a16="http://schemas.microsoft.com/office/drawing/2014/main" id="{E457E5A0-756E-4B57-BED8-4B1F2C00B84B}"/>
              </a:ext>
            </a:extLst>
          </p:cNvPr>
          <p:cNvGraphicFramePr>
            <a:graphicFrameLocks noGrp="1"/>
          </p:cNvGraphicFramePr>
          <p:nvPr>
            <p:ph idx="1"/>
            <p:extLst>
              <p:ext uri="{D42A27DB-BD31-4B8C-83A1-F6EECF244321}">
                <p14:modId xmlns:p14="http://schemas.microsoft.com/office/powerpoint/2010/main" val="2009033894"/>
              </p:ext>
            </p:extLst>
          </p:nvPr>
        </p:nvGraphicFramePr>
        <p:xfrm>
          <a:off x="642938" y="952501"/>
          <a:ext cx="10906125" cy="3773096"/>
        </p:xfrm>
        <a:graphic>
          <a:graphicData uri="http://schemas.openxmlformats.org/drawingml/2006/table">
            <a:tbl>
              <a:tblPr>
                <a:tableStyleId>{3B4B98B0-60AC-42C2-AFA5-B58CD77FA1E5}</a:tableStyleId>
              </a:tblPr>
              <a:tblGrid>
                <a:gridCol w="10906125">
                  <a:extLst>
                    <a:ext uri="{9D8B030D-6E8A-4147-A177-3AD203B41FA5}">
                      <a16:colId xmlns:a16="http://schemas.microsoft.com/office/drawing/2014/main" val="3946907357"/>
                    </a:ext>
                  </a:extLst>
                </a:gridCol>
              </a:tblGrid>
              <a:tr h="754619">
                <a:tc>
                  <a:txBody>
                    <a:bodyPr/>
                    <a:lstStyle/>
                    <a:p>
                      <a:pPr fontAlgn="t"/>
                      <a:r>
                        <a:rPr lang="en-US" sz="1400" b="1">
                          <a:effectLst/>
                          <a:latin typeface="Arial" panose="020B0604020202020204" pitchFamily="34" charset="0"/>
                          <a:cs typeface="Arial" panose="020B0604020202020204" pitchFamily="34" charset="0"/>
                        </a:rPr>
                        <a:t>Myth: It’s only abuse if it’s violent.</a:t>
                      </a:r>
                      <a:endParaRPr lang="en-US" sz="1400">
                        <a:effectLst/>
                        <a:latin typeface="Arial" panose="020B0604020202020204" pitchFamily="34" charset="0"/>
                        <a:cs typeface="Arial" panose="020B0604020202020204" pitchFamily="34" charset="0"/>
                      </a:endParaRPr>
                    </a:p>
                    <a:p>
                      <a:pPr fontAlgn="t"/>
                      <a:r>
                        <a:rPr lang="en-US" sz="1400" b="1">
                          <a:effectLst/>
                          <a:latin typeface="Arial" panose="020B0604020202020204" pitchFamily="34" charset="0"/>
                          <a:cs typeface="Arial" panose="020B0604020202020204" pitchFamily="34" charset="0"/>
                        </a:rPr>
                        <a:t>Fact:</a:t>
                      </a:r>
                      <a:r>
                        <a:rPr lang="en-US" sz="1400">
                          <a:effectLst/>
                          <a:latin typeface="Arial" panose="020B0604020202020204" pitchFamily="34" charset="0"/>
                          <a:cs typeface="Arial" panose="020B0604020202020204" pitchFamily="34" charset="0"/>
                        </a:rPr>
                        <a:t> Physical abuse is just one type of child abuse. Child neglect, sexual and emotional abuse can inflict just as much damage, and since they’re not always as obvious, others are less likely to intervene.</a:t>
                      </a:r>
                    </a:p>
                  </a:txBody>
                  <a:tcPr marL="84688" marR="84688" marT="42344" marB="42344"/>
                </a:tc>
                <a:extLst>
                  <a:ext uri="{0D108BD9-81ED-4DB2-BD59-A6C34878D82A}">
                    <a16:rowId xmlns:a16="http://schemas.microsoft.com/office/drawing/2014/main" val="2348164400"/>
                  </a:ext>
                </a:extLst>
              </a:tr>
              <a:tr h="754619">
                <a:tc>
                  <a:txBody>
                    <a:bodyPr/>
                    <a:lstStyle/>
                    <a:p>
                      <a:pPr fontAlgn="t"/>
                      <a:r>
                        <a:rPr lang="en-US" sz="1400" b="1" dirty="0">
                          <a:effectLst/>
                          <a:latin typeface="Arial" panose="020B0604020202020204" pitchFamily="34" charset="0"/>
                          <a:cs typeface="Arial" panose="020B0604020202020204" pitchFamily="34" charset="0"/>
                        </a:rPr>
                        <a:t>Myth: Only bad people abuse their children.</a:t>
                      </a:r>
                      <a:endParaRPr lang="en-US" sz="1400" dirty="0">
                        <a:effectLst/>
                        <a:latin typeface="Arial" panose="020B0604020202020204" pitchFamily="34" charset="0"/>
                        <a:cs typeface="Arial" panose="020B0604020202020204" pitchFamily="34" charset="0"/>
                      </a:endParaRPr>
                    </a:p>
                    <a:p>
                      <a:pPr fontAlgn="t"/>
                      <a:r>
                        <a:rPr lang="en-US" sz="1400" b="1" dirty="0">
                          <a:effectLst/>
                          <a:latin typeface="Arial" panose="020B0604020202020204" pitchFamily="34" charset="0"/>
                          <a:cs typeface="Arial" panose="020B0604020202020204" pitchFamily="34" charset="0"/>
                        </a:rPr>
                        <a:t>Fact:</a:t>
                      </a:r>
                      <a:r>
                        <a:rPr lang="en-US" sz="1400" dirty="0">
                          <a:effectLst/>
                          <a:latin typeface="Arial" panose="020B0604020202020204" pitchFamily="34" charset="0"/>
                          <a:cs typeface="Arial" panose="020B0604020202020204" pitchFamily="34" charset="0"/>
                        </a:rPr>
                        <a:t> Not all abusive parents or guardians intentionally harm their children. Many have been victims of abuse themselves and don’t know any other way to parent. Others may be struggling with mental health issues or substance abuse problems.</a:t>
                      </a:r>
                    </a:p>
                  </a:txBody>
                  <a:tcPr marL="84688" marR="84688" marT="42344" marB="42344"/>
                </a:tc>
                <a:extLst>
                  <a:ext uri="{0D108BD9-81ED-4DB2-BD59-A6C34878D82A}">
                    <a16:rowId xmlns:a16="http://schemas.microsoft.com/office/drawing/2014/main" val="362703127"/>
                  </a:ext>
                </a:extLst>
              </a:tr>
              <a:tr h="754619">
                <a:tc>
                  <a:txBody>
                    <a:bodyPr/>
                    <a:lstStyle/>
                    <a:p>
                      <a:pPr fontAlgn="t"/>
                      <a:r>
                        <a:rPr lang="en-US" sz="1400" b="1">
                          <a:effectLst/>
                          <a:latin typeface="Arial" panose="020B0604020202020204" pitchFamily="34" charset="0"/>
                          <a:cs typeface="Arial" panose="020B0604020202020204" pitchFamily="34" charset="0"/>
                        </a:rPr>
                        <a:t>Myth: Abuse doesn’t happen in “good” families.</a:t>
                      </a:r>
                      <a:endParaRPr lang="en-US" sz="1400">
                        <a:effectLst/>
                        <a:latin typeface="Arial" panose="020B0604020202020204" pitchFamily="34" charset="0"/>
                        <a:cs typeface="Arial" panose="020B0604020202020204" pitchFamily="34" charset="0"/>
                      </a:endParaRPr>
                    </a:p>
                    <a:p>
                      <a:pPr fontAlgn="t"/>
                      <a:r>
                        <a:rPr lang="en-US" sz="1400" b="1">
                          <a:effectLst/>
                          <a:latin typeface="Arial" panose="020B0604020202020204" pitchFamily="34" charset="0"/>
                          <a:cs typeface="Arial" panose="020B0604020202020204" pitchFamily="34" charset="0"/>
                        </a:rPr>
                        <a:t>Fact:</a:t>
                      </a:r>
                      <a:r>
                        <a:rPr lang="en-US" sz="1400">
                          <a:effectLst/>
                          <a:latin typeface="Arial" panose="020B0604020202020204" pitchFamily="34" charset="0"/>
                          <a:cs typeface="Arial" panose="020B0604020202020204" pitchFamily="34" charset="0"/>
                        </a:rPr>
                        <a:t> Abuse and neglect doesn’t only happen in poor families or bad neighborhoods. These behaviors cross all racial, economic, and cultural lines. Sometimes, families who seem to have it all from the outside are hiding a different story behind closed doors.</a:t>
                      </a:r>
                    </a:p>
                  </a:txBody>
                  <a:tcPr marL="84688" marR="84688" marT="42344" marB="42344"/>
                </a:tc>
                <a:extLst>
                  <a:ext uri="{0D108BD9-81ED-4DB2-BD59-A6C34878D82A}">
                    <a16:rowId xmlns:a16="http://schemas.microsoft.com/office/drawing/2014/main" val="1021345281"/>
                  </a:ext>
                </a:extLst>
              </a:tr>
              <a:tr h="543380">
                <a:tc>
                  <a:txBody>
                    <a:bodyPr/>
                    <a:lstStyle/>
                    <a:p>
                      <a:pPr fontAlgn="t"/>
                      <a:r>
                        <a:rPr lang="en-US" sz="1400" b="1">
                          <a:effectLst/>
                          <a:latin typeface="Arial" panose="020B0604020202020204" pitchFamily="34" charset="0"/>
                          <a:cs typeface="Arial" panose="020B0604020202020204" pitchFamily="34" charset="0"/>
                        </a:rPr>
                        <a:t>Myth: Most child abusers are strangers.</a:t>
                      </a:r>
                      <a:endParaRPr lang="en-US" sz="1400">
                        <a:effectLst/>
                        <a:latin typeface="Arial" panose="020B0604020202020204" pitchFamily="34" charset="0"/>
                        <a:cs typeface="Arial" panose="020B0604020202020204" pitchFamily="34" charset="0"/>
                      </a:endParaRPr>
                    </a:p>
                    <a:p>
                      <a:pPr fontAlgn="t"/>
                      <a:r>
                        <a:rPr lang="en-US" sz="1400" b="1">
                          <a:effectLst/>
                          <a:latin typeface="Arial" panose="020B0604020202020204" pitchFamily="34" charset="0"/>
                          <a:cs typeface="Arial" panose="020B0604020202020204" pitchFamily="34" charset="0"/>
                        </a:rPr>
                        <a:t>Fact:</a:t>
                      </a:r>
                      <a:r>
                        <a:rPr lang="en-US" sz="1400">
                          <a:effectLst/>
                          <a:latin typeface="Arial" panose="020B0604020202020204" pitchFamily="34" charset="0"/>
                          <a:cs typeface="Arial" panose="020B0604020202020204" pitchFamily="34" charset="0"/>
                        </a:rPr>
                        <a:t> While abuse by strangers does happen, most abusers are family members or others close to the family.</a:t>
                      </a:r>
                    </a:p>
                  </a:txBody>
                  <a:tcPr marL="84688" marR="84688" marT="42344" marB="42344"/>
                </a:tc>
                <a:extLst>
                  <a:ext uri="{0D108BD9-81ED-4DB2-BD59-A6C34878D82A}">
                    <a16:rowId xmlns:a16="http://schemas.microsoft.com/office/drawing/2014/main" val="2113292503"/>
                  </a:ext>
                </a:extLst>
              </a:tr>
              <a:tr h="965859">
                <a:tc>
                  <a:txBody>
                    <a:bodyPr/>
                    <a:lstStyle/>
                    <a:p>
                      <a:pPr fontAlgn="t"/>
                      <a:r>
                        <a:rPr lang="en-US" sz="1400" b="1" dirty="0">
                          <a:effectLst/>
                          <a:latin typeface="Arial" panose="020B0604020202020204" pitchFamily="34" charset="0"/>
                          <a:cs typeface="Arial" panose="020B0604020202020204" pitchFamily="34" charset="0"/>
                        </a:rPr>
                        <a:t>Myth: Abused children always grow up to be abusers.</a:t>
                      </a:r>
                      <a:endParaRPr lang="en-US" sz="1400" dirty="0">
                        <a:effectLst/>
                        <a:latin typeface="Arial" panose="020B0604020202020204" pitchFamily="34" charset="0"/>
                        <a:cs typeface="Arial" panose="020B0604020202020204" pitchFamily="34" charset="0"/>
                      </a:endParaRPr>
                    </a:p>
                    <a:p>
                      <a:pPr fontAlgn="t"/>
                      <a:r>
                        <a:rPr lang="en-US" sz="1400" b="1" dirty="0">
                          <a:effectLst/>
                          <a:latin typeface="Arial" panose="020B0604020202020204" pitchFamily="34" charset="0"/>
                          <a:cs typeface="Arial" panose="020B0604020202020204" pitchFamily="34" charset="0"/>
                        </a:rPr>
                        <a:t>Fact:</a:t>
                      </a:r>
                      <a:r>
                        <a:rPr lang="en-US" sz="1400" dirty="0">
                          <a:effectLst/>
                          <a:latin typeface="Arial" panose="020B0604020202020204" pitchFamily="34" charset="0"/>
                          <a:cs typeface="Arial" panose="020B0604020202020204" pitchFamily="34" charset="0"/>
                        </a:rPr>
                        <a:t> It is true that abused children are more likely to repeat the cycle as adults, unconsciously repeating what they experienced as children. On the other hand, many adult survivors of child abuse have a strong motivation to protect their children against what they went through and become excellent parents.</a:t>
                      </a:r>
                    </a:p>
                  </a:txBody>
                  <a:tcPr marL="84688" marR="84688" marT="42344" marB="42344"/>
                </a:tc>
                <a:extLst>
                  <a:ext uri="{0D108BD9-81ED-4DB2-BD59-A6C34878D82A}">
                    <a16:rowId xmlns:a16="http://schemas.microsoft.com/office/drawing/2014/main" val="1993156669"/>
                  </a:ext>
                </a:extLst>
              </a:tr>
            </a:tbl>
          </a:graphicData>
        </a:graphic>
      </p:graphicFrame>
    </p:spTree>
    <p:extLst>
      <p:ext uri="{BB962C8B-B14F-4D97-AF65-F5344CB8AC3E}">
        <p14:creationId xmlns:p14="http://schemas.microsoft.com/office/powerpoint/2010/main" val="1255603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D1F1056-9A78-4FBC-9404-54512B6B5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702156"/>
            <a:ext cx="11029616" cy="1013800"/>
          </a:xfrm>
        </p:spPr>
        <p:txBody>
          <a:bodyPr>
            <a:normAutofit/>
          </a:bodyPr>
          <a:lstStyle/>
          <a:p>
            <a:r>
              <a:rPr lang="en-US" dirty="0">
                <a:solidFill>
                  <a:schemeClr val="accent2"/>
                </a:solidFill>
                <a:latin typeface="Arial" panose="020B0604020202020204" pitchFamily="34" charset="0"/>
                <a:cs typeface="Arial" panose="020B0604020202020204" pitchFamily="34" charset="0"/>
              </a:rPr>
              <a:t>Types of abuse</a:t>
            </a:r>
          </a:p>
        </p:txBody>
      </p:sp>
      <p:sp>
        <p:nvSpPr>
          <p:cNvPr id="25" name="Rectangle 24">
            <a:extLst>
              <a:ext uri="{FF2B5EF4-FFF2-40B4-BE49-F238E27FC236}">
                <a16:creationId xmlns:a16="http://schemas.microsoft.com/office/drawing/2014/main" id="{9659E4B7-86DE-4B00-A707-DD85CE5DB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1"/>
            <a:ext cx="11298933"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 name="Content Placeholder 5">
            <a:extLst>
              <a:ext uri="{FF2B5EF4-FFF2-40B4-BE49-F238E27FC236}">
                <a16:creationId xmlns:a16="http://schemas.microsoft.com/office/drawing/2014/main" id="{145D944B-2C06-40BF-B9DB-384F591B55CE}"/>
              </a:ext>
            </a:extLst>
          </p:cNvPr>
          <p:cNvSpPr>
            <a:spLocks noGrp="1"/>
          </p:cNvSpPr>
          <p:nvPr>
            <p:ph idx="1"/>
          </p:nvPr>
        </p:nvSpPr>
        <p:spPr>
          <a:xfrm>
            <a:off x="581192" y="1869471"/>
            <a:ext cx="11029615" cy="4479010"/>
          </a:xfrm>
        </p:spPr>
        <p:txBody>
          <a:bodyPr>
            <a:normAutofit/>
          </a:bodyPr>
          <a:lstStyle/>
          <a:p>
            <a:pPr>
              <a:lnSpc>
                <a:spcPct val="90000"/>
              </a:lnSpc>
              <a:buFont typeface="Wingdings" panose="05000000000000000000" pitchFamily="2" charset="2"/>
              <a:buChar char="§"/>
            </a:pPr>
            <a:r>
              <a:rPr lang="en-US" b="1" dirty="0">
                <a:latin typeface="Arial" panose="020B0604020202020204" pitchFamily="34" charset="0"/>
                <a:cs typeface="Arial" panose="020B0604020202020204" pitchFamily="34" charset="0"/>
              </a:rPr>
              <a:t>Physical abuse</a:t>
            </a:r>
            <a:r>
              <a:rPr lang="en-US" dirty="0">
                <a:latin typeface="Arial" panose="020B0604020202020204" pitchFamily="34" charset="0"/>
                <a:cs typeface="Arial" panose="020B0604020202020204" pitchFamily="34" charset="0"/>
              </a:rPr>
              <a:t> </a:t>
            </a:r>
          </a:p>
          <a:p>
            <a:pPr>
              <a:lnSpc>
                <a:spcPct val="90000"/>
              </a:lnSpc>
            </a:pPr>
            <a:r>
              <a:rPr lang="en-US" b="1" dirty="0">
                <a:latin typeface="Arial" panose="020B0604020202020204" pitchFamily="34" charset="0"/>
                <a:cs typeface="Arial" panose="020B0604020202020204" pitchFamily="34" charset="0"/>
              </a:rPr>
              <a:t>Emotional abuse</a:t>
            </a:r>
            <a:r>
              <a:rPr lang="en-US" dirty="0">
                <a:latin typeface="Arial" panose="020B0604020202020204" pitchFamily="34" charset="0"/>
                <a:cs typeface="Arial" panose="020B0604020202020204" pitchFamily="34" charset="0"/>
              </a:rPr>
              <a:t> (or psychological abuse) is a pattern of behavior that impairs a child’s emotional development or sense of self-worth. This may include constant criticism, threats, or rejection as well as withholding love, support, or guidance</a:t>
            </a:r>
          </a:p>
          <a:p>
            <a:pPr>
              <a:lnSpc>
                <a:spcPct val="90000"/>
              </a:lnSpc>
            </a:pPr>
            <a:r>
              <a:rPr lang="en-US" b="1" dirty="0">
                <a:latin typeface="Arial" panose="020B0604020202020204" pitchFamily="34" charset="0"/>
                <a:cs typeface="Arial" panose="020B0604020202020204" pitchFamily="34" charset="0"/>
              </a:rPr>
              <a:t>Neglect </a:t>
            </a:r>
          </a:p>
          <a:p>
            <a:pPr>
              <a:lnSpc>
                <a:spcPct val="90000"/>
              </a:lnSpc>
            </a:pPr>
            <a:r>
              <a:rPr lang="en-US" b="1" dirty="0">
                <a:latin typeface="Arial" panose="020B0604020202020204" pitchFamily="34" charset="0"/>
                <a:cs typeface="Arial" panose="020B0604020202020204" pitchFamily="34" charset="0"/>
              </a:rPr>
              <a:t>Abandonment </a:t>
            </a:r>
            <a:r>
              <a:rPr lang="en-US" dirty="0">
                <a:latin typeface="Arial" panose="020B0604020202020204" pitchFamily="34" charset="0"/>
                <a:cs typeface="Arial" panose="020B0604020202020204" pitchFamily="34" charset="0"/>
              </a:rPr>
              <a:t> The inability or unwillingness of a parent or caregiver to provide ongoing care.</a:t>
            </a:r>
          </a:p>
          <a:p>
            <a:pPr>
              <a:lnSpc>
                <a:spcPct val="90000"/>
              </a:lnSpc>
            </a:pPr>
            <a:r>
              <a:rPr lang="en-US" b="1" dirty="0">
                <a:latin typeface="Arial" panose="020B0604020202020204" pitchFamily="34" charset="0"/>
                <a:cs typeface="Arial" panose="020B0604020202020204" pitchFamily="34" charset="0"/>
              </a:rPr>
              <a:t>Exploitation</a:t>
            </a:r>
            <a:r>
              <a:rPr lang="en-US" dirty="0">
                <a:latin typeface="Arial" panose="020B0604020202020204" pitchFamily="34" charset="0"/>
                <a:cs typeface="Arial" panose="020B0604020202020204" pitchFamily="34" charset="0"/>
              </a:rPr>
              <a:t> means forcing or coercing a child into performing activities that are beyond the child's capabilities or which are illegal or degrading, including sexual exploitation. (human trafficking)</a:t>
            </a:r>
          </a:p>
          <a:p>
            <a:pPr>
              <a:lnSpc>
                <a:spcPct val="90000"/>
              </a:lnSpc>
            </a:pPr>
            <a:r>
              <a:rPr lang="en-US" b="1" dirty="0">
                <a:latin typeface="Arial" panose="020B0604020202020204" pitchFamily="34" charset="0"/>
                <a:cs typeface="Arial" panose="020B0604020202020204" pitchFamily="34" charset="0"/>
              </a:rPr>
              <a:t>Sexual abuse</a:t>
            </a:r>
            <a:r>
              <a:rPr lang="en-US" dirty="0">
                <a:latin typeface="Arial" panose="020B0604020202020204" pitchFamily="34" charset="0"/>
                <a:cs typeface="Arial" panose="020B0604020202020204" pitchFamily="34" charset="0"/>
              </a:rPr>
              <a:t> </a:t>
            </a:r>
          </a:p>
          <a:p>
            <a:pPr>
              <a:lnSpc>
                <a:spcPct val="90000"/>
              </a:lnSpc>
            </a:pPr>
            <a:r>
              <a:rPr lang="en-US" b="1" dirty="0">
                <a:latin typeface="Arial" panose="020B0604020202020204" pitchFamily="34" charset="0"/>
                <a:cs typeface="Arial" panose="020B0604020202020204" pitchFamily="34" charset="0"/>
              </a:rPr>
              <a:t>Parental Substance Use/Abuse </a:t>
            </a:r>
            <a:r>
              <a:rPr lang="en-US" dirty="0">
                <a:latin typeface="Arial" panose="020B0604020202020204" pitchFamily="34" charset="0"/>
                <a:cs typeface="Arial" panose="020B0604020202020204" pitchFamily="34" charset="0"/>
              </a:rPr>
              <a:t>Exposing a child to harm prenatally due to the mother’s use of legal or illegal drugs or other substances. Selling, distributing, or giving illegal drugs or alcohol to a child.  Using a controlled substance that impairs the caregiver’s ability to adequately care for the child</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079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2400" dirty="0">
                <a:solidFill>
                  <a:srgbClr val="FFFFFF"/>
                </a:solidFill>
                <a:latin typeface="Arial" panose="020B0604020202020204" pitchFamily="34" charset="0"/>
                <a:cs typeface="Arial" panose="020B0604020202020204" pitchFamily="34" charset="0"/>
              </a:rPr>
              <a:t>Considerations</a:t>
            </a:r>
          </a:p>
        </p:txBody>
      </p:sp>
      <p:sp>
        <p:nvSpPr>
          <p:cNvPr id="3" name="Content Placeholder 2"/>
          <p:cNvSpPr>
            <a:spLocks noGrp="1"/>
          </p:cNvSpPr>
          <p:nvPr>
            <p:ph idx="1"/>
          </p:nvPr>
        </p:nvSpPr>
        <p:spPr>
          <a:xfrm>
            <a:off x="5155905" y="1113764"/>
            <a:ext cx="6108179" cy="4624327"/>
          </a:xfrm>
        </p:spPr>
        <p:txBody>
          <a:bodyPr anchor="ctr">
            <a:normAutofit/>
          </a:bodyPr>
          <a:lstStyle/>
          <a:p>
            <a:r>
              <a:rPr lang="en-US" dirty="0">
                <a:latin typeface="Arial" panose="020B0604020202020204" pitchFamily="34" charset="0"/>
                <a:cs typeface="Arial" panose="020B0604020202020204" pitchFamily="34" charset="0"/>
              </a:rPr>
              <a:t>Sometimes cultural values, the standards of care in the community, and poverty may contribute to what is perceived as maltreatment, indicating the family may need information or assistance. </a:t>
            </a:r>
          </a:p>
          <a:p>
            <a:r>
              <a:rPr lang="en-US" dirty="0">
                <a:latin typeface="Arial" panose="020B0604020202020204" pitchFamily="34" charset="0"/>
                <a:cs typeface="Arial" panose="020B0604020202020204" pitchFamily="34" charset="0"/>
              </a:rPr>
              <a:t>It is important to note that living in poverty is not considered child abuse or neglect. However, a family’s failure to use available information and resources to care for their child may put the child’s health or safety at risk, and child welfare intervention could be required. </a:t>
            </a:r>
          </a:p>
        </p:txBody>
      </p:sp>
    </p:spTree>
    <p:extLst>
      <p:ext uri="{BB962C8B-B14F-4D97-AF65-F5344CB8AC3E}">
        <p14:creationId xmlns:p14="http://schemas.microsoft.com/office/powerpoint/2010/main" val="332111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1C1A1B9E-FD44-4D77-BC6B-323DF7145C7E}"/>
              </a:ext>
            </a:extLst>
          </p:cNvPr>
          <p:cNvSpPr>
            <a:spLocks noGrp="1"/>
          </p:cNvSpPr>
          <p:nvPr>
            <p:ph type="title"/>
          </p:nvPr>
        </p:nvSpPr>
        <p:spPr>
          <a:xfrm>
            <a:off x="746228" y="1037967"/>
            <a:ext cx="3054091" cy="4709131"/>
          </a:xfrm>
        </p:spPr>
        <p:txBody>
          <a:bodyPr anchor="ctr">
            <a:normAutofit/>
          </a:bodyPr>
          <a:lstStyle/>
          <a:p>
            <a:r>
              <a:rPr lang="en-US" dirty="0">
                <a:solidFill>
                  <a:schemeClr val="accent1"/>
                </a:solidFill>
                <a:latin typeface="Arial" panose="020B0604020202020204" pitchFamily="34" charset="0"/>
                <a:cs typeface="Arial" panose="020B0604020202020204" pitchFamily="34" charset="0"/>
              </a:rPr>
              <a:t>Signs of Physical abuse </a:t>
            </a:r>
            <a:r>
              <a:rPr lang="en-US" sz="1300" dirty="0">
                <a:solidFill>
                  <a:schemeClr val="accent1"/>
                </a:solidFill>
                <a:latin typeface="Arial" panose="020B0604020202020204" pitchFamily="34" charset="0"/>
                <a:cs typeface="Arial" panose="020B0604020202020204" pitchFamily="34" charset="0"/>
              </a:rPr>
              <a:t>–</a:t>
            </a:r>
            <a:br>
              <a:rPr lang="en-US" sz="1300" dirty="0">
                <a:solidFill>
                  <a:schemeClr val="accent1"/>
                </a:solidFill>
                <a:latin typeface="Arial" panose="020B0604020202020204" pitchFamily="34" charset="0"/>
                <a:cs typeface="Arial" panose="020B0604020202020204" pitchFamily="34" charset="0"/>
              </a:rPr>
            </a:br>
            <a:br>
              <a:rPr lang="en-US" sz="1300" dirty="0">
                <a:solidFill>
                  <a:schemeClr val="accent1"/>
                </a:solidFill>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nonaccidental physical injury to a child caused by a parent, caregiver, or other person responsible for a child</a:t>
            </a:r>
            <a:endParaRPr lang="en-US" dirty="0">
              <a:solidFill>
                <a:schemeClr val="accent1"/>
              </a:solidFill>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49">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51">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53">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Footer PlaceHolder 3"/>
          <p:cNvSpPr>
            <a:spLocks noGrp="1"/>
          </p:cNvSpPr>
          <p:nvPr>
            <p:ph type="ftr" sz="quarter" idx="11"/>
          </p:nvPr>
        </p:nvSpPr>
        <p:spPr>
          <a:xfrm>
            <a:off x="4519947" y="5951811"/>
            <a:ext cx="6952424" cy="365125"/>
          </a:xfrm>
        </p:spPr>
        <p:txBody>
          <a:bodyPr>
            <a:normAutofit/>
          </a:bodyPr>
          <a:lstStyle/>
          <a:p>
            <a:pPr algn="ctr">
              <a:spcAft>
                <a:spcPts val="600"/>
              </a:spcAft>
            </a:pPr>
            <a:r>
              <a:rPr lang="en-US">
                <a:hlinkClick r:id="rId3"/>
              </a:rPr>
              <a:t>Photo</a:t>
            </a:r>
            <a:r>
              <a:rPr lang="en-US"/>
              <a:t> by Center for Disease Control and Prevention, Charles Whitfield, M.D. / Public domain</a:t>
            </a:r>
          </a:p>
        </p:txBody>
      </p:sp>
      <p:graphicFrame>
        <p:nvGraphicFramePr>
          <p:cNvPr id="41" name="Content Placeholder 6">
            <a:extLst>
              <a:ext uri="{FF2B5EF4-FFF2-40B4-BE49-F238E27FC236}">
                <a16:creationId xmlns:a16="http://schemas.microsoft.com/office/drawing/2014/main" id="{71A0C429-C9DC-42A5-B316-4AA85B4C8C12}"/>
              </a:ext>
            </a:extLst>
          </p:cNvPr>
          <p:cNvGraphicFramePr>
            <a:graphicFrameLocks noGrp="1"/>
          </p:cNvGraphicFramePr>
          <p:nvPr>
            <p:ph idx="1"/>
            <p:extLst>
              <p:ext uri="{D42A27DB-BD31-4B8C-83A1-F6EECF244321}">
                <p14:modId xmlns:p14="http://schemas.microsoft.com/office/powerpoint/2010/main" val="2859600683"/>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9923706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QuickStarte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2415</Words>
  <Application>Microsoft Office PowerPoint</Application>
  <PresentationFormat>Widescreen</PresentationFormat>
  <Paragraphs>166</Paragraphs>
  <Slides>21</Slides>
  <Notes>17</Notes>
  <HiddenSlides>1</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32" baseType="lpstr">
      <vt:lpstr>Arial</vt:lpstr>
      <vt:lpstr>Calibri</vt:lpstr>
      <vt:lpstr>Gill Sans MT</vt:lpstr>
      <vt:lpstr>Segoe UI</vt:lpstr>
      <vt:lpstr>Segoe UI Light</vt:lpstr>
      <vt:lpstr>Segoe UI Semilight</vt:lpstr>
      <vt:lpstr>Wingdings</vt:lpstr>
      <vt:lpstr>Wingdings 2</vt:lpstr>
      <vt:lpstr>Dividend</vt:lpstr>
      <vt:lpstr>QuickStarter Theme</vt:lpstr>
      <vt:lpstr>Package</vt:lpstr>
      <vt:lpstr>Child abuse – what you need to know</vt:lpstr>
      <vt:lpstr>Who am I?</vt:lpstr>
      <vt:lpstr>Disclaimer</vt:lpstr>
      <vt:lpstr>What exactly is child abuse?</vt:lpstr>
      <vt:lpstr>How prevalent is child abuse in LA County</vt:lpstr>
      <vt:lpstr>Myths and facts </vt:lpstr>
      <vt:lpstr>Types of abuse</vt:lpstr>
      <vt:lpstr>Considerations</vt:lpstr>
      <vt:lpstr>Signs of Physical abuse –  nonaccidental physical injury to a child caused by a parent, caregiver, or other person responsible for a child</vt:lpstr>
      <vt:lpstr>Signs of neglect</vt:lpstr>
      <vt:lpstr>Signs of sexual abuse - the victimization of a child by sexual activities, including molestation, indecent exposure, fondling, rape, and incest. </vt:lpstr>
      <vt:lpstr>How can I help?</vt:lpstr>
      <vt:lpstr>Reporting myths</vt:lpstr>
      <vt:lpstr>Mandated reporting</vt:lpstr>
      <vt:lpstr>reporting</vt:lpstr>
      <vt:lpstr>Reporting continued…</vt:lpstr>
      <vt:lpstr>What to Expect When Contacting the Child Protection Hotline</vt:lpstr>
      <vt:lpstr>PowerPoint Presentation</vt:lpstr>
      <vt:lpstr>PowerPoint Presentation</vt:lpstr>
      <vt:lpstr>Next steps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abuse – what you need to know</dc:title>
  <dc:creator>Lori Eastman</dc:creator>
  <cp:lastModifiedBy>Lori Eastman</cp:lastModifiedBy>
  <cp:revision>1</cp:revision>
  <dcterms:created xsi:type="dcterms:W3CDTF">2020-04-20T03:49:27Z</dcterms:created>
  <dcterms:modified xsi:type="dcterms:W3CDTF">2020-04-20T04:32:16Z</dcterms:modified>
</cp:coreProperties>
</file>